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5"/>
  </p:notesMasterIdLst>
  <p:sldIdLst>
    <p:sldId id="448" r:id="rId2"/>
    <p:sldId id="449" r:id="rId3"/>
    <p:sldId id="536" r:id="rId4"/>
    <p:sldId id="696" r:id="rId5"/>
    <p:sldId id="697" r:id="rId6"/>
    <p:sldId id="455" r:id="rId7"/>
    <p:sldId id="452" r:id="rId8"/>
    <p:sldId id="456" r:id="rId9"/>
    <p:sldId id="548" r:id="rId10"/>
    <p:sldId id="541" r:id="rId11"/>
    <p:sldId id="598" r:id="rId12"/>
    <p:sldId id="538" r:id="rId13"/>
    <p:sldId id="543" r:id="rId14"/>
    <p:sldId id="649" r:id="rId15"/>
    <p:sldId id="560" r:id="rId16"/>
    <p:sldId id="546" r:id="rId17"/>
    <p:sldId id="549" r:id="rId18"/>
    <p:sldId id="551" r:id="rId19"/>
    <p:sldId id="597" r:id="rId20"/>
    <p:sldId id="611" r:id="rId21"/>
    <p:sldId id="547" r:id="rId22"/>
    <p:sldId id="552" r:id="rId23"/>
    <p:sldId id="612" r:id="rId24"/>
    <p:sldId id="553" r:id="rId25"/>
    <p:sldId id="554" r:id="rId26"/>
    <p:sldId id="555" r:id="rId27"/>
    <p:sldId id="561" r:id="rId28"/>
    <p:sldId id="550" r:id="rId29"/>
    <p:sldId id="671" r:id="rId30"/>
    <p:sldId id="613" r:id="rId31"/>
    <p:sldId id="557" r:id="rId32"/>
    <p:sldId id="672" r:id="rId33"/>
    <p:sldId id="674" r:id="rId34"/>
    <p:sldId id="653" r:id="rId35"/>
    <p:sldId id="654" r:id="rId36"/>
    <p:sldId id="673" r:id="rId37"/>
    <p:sldId id="559" r:id="rId38"/>
    <p:sldId id="614" r:id="rId39"/>
    <p:sldId id="675" r:id="rId40"/>
    <p:sldId id="539" r:id="rId41"/>
    <p:sldId id="563" r:id="rId42"/>
    <p:sldId id="676" r:id="rId43"/>
    <p:sldId id="564" r:id="rId44"/>
    <p:sldId id="633" r:id="rId45"/>
    <p:sldId id="634" r:id="rId46"/>
    <p:sldId id="678" r:id="rId47"/>
    <p:sldId id="636" r:id="rId48"/>
    <p:sldId id="637" r:id="rId49"/>
    <p:sldId id="638" r:id="rId50"/>
    <p:sldId id="639" r:id="rId51"/>
    <p:sldId id="640" r:id="rId52"/>
    <p:sldId id="641" r:id="rId53"/>
    <p:sldId id="642" r:id="rId54"/>
    <p:sldId id="643" r:id="rId55"/>
    <p:sldId id="644" r:id="rId56"/>
    <p:sldId id="645" r:id="rId57"/>
    <p:sldId id="646" r:id="rId58"/>
    <p:sldId id="648" r:id="rId59"/>
    <p:sldId id="680" r:id="rId60"/>
    <p:sldId id="681" r:id="rId61"/>
    <p:sldId id="682" r:id="rId62"/>
    <p:sldId id="683" r:id="rId63"/>
    <p:sldId id="684" r:id="rId64"/>
    <p:sldId id="685" r:id="rId65"/>
    <p:sldId id="686" r:id="rId66"/>
    <p:sldId id="687" r:id="rId67"/>
    <p:sldId id="689" r:id="rId68"/>
    <p:sldId id="690" r:id="rId69"/>
    <p:sldId id="691" r:id="rId70"/>
    <p:sldId id="692" r:id="rId71"/>
    <p:sldId id="693" r:id="rId72"/>
    <p:sldId id="694" r:id="rId73"/>
    <p:sldId id="565" r:id="rId74"/>
    <p:sldId id="615" r:id="rId75"/>
    <p:sldId id="623" r:id="rId76"/>
    <p:sldId id="625" r:id="rId77"/>
    <p:sldId id="618" r:id="rId78"/>
    <p:sldId id="622" r:id="rId79"/>
    <p:sldId id="627" r:id="rId80"/>
    <p:sldId id="628" r:id="rId81"/>
    <p:sldId id="629" r:id="rId82"/>
    <p:sldId id="630" r:id="rId83"/>
    <p:sldId id="650" r:id="rId84"/>
    <p:sldId id="566" r:id="rId85"/>
    <p:sldId id="567" r:id="rId86"/>
    <p:sldId id="569" r:id="rId87"/>
    <p:sldId id="571" r:id="rId88"/>
    <p:sldId id="572" r:id="rId89"/>
    <p:sldId id="573" r:id="rId90"/>
    <p:sldId id="575" r:id="rId91"/>
    <p:sldId id="574" r:id="rId92"/>
    <p:sldId id="577" r:id="rId93"/>
    <p:sldId id="578" r:id="rId94"/>
    <p:sldId id="579" r:id="rId95"/>
    <p:sldId id="581" r:id="rId96"/>
    <p:sldId id="583" r:id="rId97"/>
    <p:sldId id="585" r:id="rId98"/>
    <p:sldId id="587" r:id="rId99"/>
    <p:sldId id="603" r:id="rId100"/>
    <p:sldId id="604" r:id="rId101"/>
    <p:sldId id="606" r:id="rId102"/>
    <p:sldId id="608" r:id="rId103"/>
    <p:sldId id="607" r:id="rId104"/>
    <p:sldId id="609" r:id="rId105"/>
    <p:sldId id="589" r:id="rId106"/>
    <p:sldId id="592" r:id="rId107"/>
    <p:sldId id="593" r:id="rId108"/>
    <p:sldId id="595" r:id="rId109"/>
    <p:sldId id="596" r:id="rId110"/>
    <p:sldId id="588" r:id="rId111"/>
    <p:sldId id="591" r:id="rId112"/>
    <p:sldId id="695" r:id="rId113"/>
    <p:sldId id="488" r:id="rId114"/>
  </p:sldIdLst>
  <p:sldSz cx="6858000" cy="9912350"/>
  <p:notesSz cx="6858000" cy="99123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FE5E46-5AFB-A0B7-9F6C-A2D63654CB88}" name="浅賀 実裕" initials="浅賀" userId="S::miyu.asaka@jinjer01.onmicrosoft.com::ac05857a-b794-4256-8a7d-9b79847c65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250"/>
    <a:srgbClr val="58A854"/>
    <a:srgbClr val="7FBE7C"/>
    <a:srgbClr val="FFFFFF"/>
    <a:srgbClr val="F2F2F2"/>
    <a:srgbClr val="262626"/>
    <a:srgbClr val="576BC9"/>
    <a:srgbClr val="EC7C30"/>
    <a:srgbClr val="FFC000"/>
    <a:srgbClr val="F5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3" autoAdjust="0"/>
    <p:restoredTop sz="92588" autoAdjust="0"/>
  </p:normalViewPr>
  <p:slideViewPr>
    <p:cSldViewPr>
      <p:cViewPr>
        <p:scale>
          <a:sx n="75" d="100"/>
          <a:sy n="75" d="100"/>
        </p:scale>
        <p:origin x="3012"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B6B52120-54AD-4F1E-86B6-82224D088BF2}" type="datetimeFigureOut">
              <a:rPr kumimoji="1" lang="ja-JP" altLang="en-US" smtClean="0"/>
              <a:t>2025/10/22</a:t>
            </a:fld>
            <a:endParaRPr kumimoji="1" lang="ja-JP" altLang="en-US"/>
          </a:p>
        </p:txBody>
      </p:sp>
      <p:sp>
        <p:nvSpPr>
          <p:cNvPr id="4" name="スライド イメージ プレースホルダー 3"/>
          <p:cNvSpPr>
            <a:spLocks noGrp="1" noRot="1" noChangeAspect="1"/>
          </p:cNvSpPr>
          <p:nvPr>
            <p:ph type="sldImg" idx="2"/>
          </p:nvPr>
        </p:nvSpPr>
        <p:spPr>
          <a:xfrm>
            <a:off x="2271713" y="1239838"/>
            <a:ext cx="2314575" cy="33448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70438"/>
            <a:ext cx="5486400" cy="39036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1546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15463"/>
            <a:ext cx="2971800" cy="496887"/>
          </a:xfrm>
          <a:prstGeom prst="rect">
            <a:avLst/>
          </a:prstGeom>
        </p:spPr>
        <p:txBody>
          <a:bodyPr vert="horz" lIns="91440" tIns="45720" rIns="91440" bIns="45720" rtlCol="0" anchor="b"/>
          <a:lstStyle>
            <a:lvl1pPr algn="r">
              <a:defRPr sz="1200"/>
            </a:lvl1pPr>
          </a:lstStyle>
          <a:p>
            <a:fld id="{0C84CCF8-7FC5-4BC6-940D-1453A51281AD}" type="slidenum">
              <a:rPr kumimoji="1" lang="ja-JP" altLang="en-US" smtClean="0"/>
              <a:t>‹#›</a:t>
            </a:fld>
            <a:endParaRPr kumimoji="1" lang="ja-JP" altLang="en-US"/>
          </a:p>
        </p:txBody>
      </p:sp>
    </p:spTree>
    <p:extLst>
      <p:ext uri="{BB962C8B-B14F-4D97-AF65-F5344CB8AC3E}">
        <p14:creationId xmlns:p14="http://schemas.microsoft.com/office/powerpoint/2010/main" val="3765691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84CCF8-7FC5-4BC6-940D-1453A51281AD}" type="slidenum">
              <a:rPr kumimoji="1" lang="ja-JP" altLang="en-US" smtClean="0"/>
              <a:t>15</a:t>
            </a:fld>
            <a:endParaRPr kumimoji="1" lang="ja-JP" altLang="en-US"/>
          </a:p>
        </p:txBody>
      </p:sp>
    </p:spTree>
    <p:extLst>
      <p:ext uri="{BB962C8B-B14F-4D97-AF65-F5344CB8AC3E}">
        <p14:creationId xmlns:p14="http://schemas.microsoft.com/office/powerpoint/2010/main" val="376407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84CCF8-7FC5-4BC6-940D-1453A51281AD}" type="slidenum">
              <a:rPr kumimoji="1" lang="ja-JP" altLang="en-US" smtClean="0"/>
              <a:t>19</a:t>
            </a:fld>
            <a:endParaRPr kumimoji="1" lang="ja-JP" altLang="en-US"/>
          </a:p>
        </p:txBody>
      </p:sp>
    </p:spTree>
    <p:extLst>
      <p:ext uri="{BB962C8B-B14F-4D97-AF65-F5344CB8AC3E}">
        <p14:creationId xmlns:p14="http://schemas.microsoft.com/office/powerpoint/2010/main" val="272096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84CCF8-7FC5-4BC6-940D-1453A51281AD}" type="slidenum">
              <a:rPr kumimoji="1" lang="ja-JP" altLang="en-US" smtClean="0"/>
              <a:t>20</a:t>
            </a:fld>
            <a:endParaRPr kumimoji="1" lang="ja-JP" altLang="en-US"/>
          </a:p>
        </p:txBody>
      </p:sp>
    </p:spTree>
    <p:extLst>
      <p:ext uri="{BB962C8B-B14F-4D97-AF65-F5344CB8AC3E}">
        <p14:creationId xmlns:p14="http://schemas.microsoft.com/office/powerpoint/2010/main" val="363497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84CCF8-7FC5-4BC6-940D-1453A51281AD}" type="slidenum">
              <a:rPr kumimoji="1" lang="ja-JP" altLang="en-US" smtClean="0"/>
              <a:t>27</a:t>
            </a:fld>
            <a:endParaRPr kumimoji="1" lang="ja-JP" altLang="en-US"/>
          </a:p>
        </p:txBody>
      </p:sp>
    </p:spTree>
    <p:extLst>
      <p:ext uri="{BB962C8B-B14F-4D97-AF65-F5344CB8AC3E}">
        <p14:creationId xmlns:p14="http://schemas.microsoft.com/office/powerpoint/2010/main" val="280722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222222"/>
                </a:solidFill>
                <a:effectLst/>
                <a:latin typeface="Lato" panose="020F0502020204030203" pitchFamily="34" charset="0"/>
              </a:rPr>
              <a:t>残数の修正は管理者の方がご対応ください。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0C84CCF8-7FC5-4BC6-940D-1453A51281AD}" type="slidenum">
              <a:rPr kumimoji="1" lang="ja-JP" altLang="en-US" smtClean="0"/>
              <a:t>66</a:t>
            </a:fld>
            <a:endParaRPr kumimoji="1" lang="ja-JP" altLang="en-US"/>
          </a:p>
        </p:txBody>
      </p:sp>
    </p:spTree>
    <p:extLst>
      <p:ext uri="{BB962C8B-B14F-4D97-AF65-F5344CB8AC3E}">
        <p14:creationId xmlns:p14="http://schemas.microsoft.com/office/powerpoint/2010/main" val="87490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0C84CCF8-7FC5-4BC6-940D-1453A51281AD}" type="slidenum">
              <a:rPr kumimoji="1" lang="ja-JP" altLang="en-US" smtClean="0"/>
              <a:t>68</a:t>
            </a:fld>
            <a:endParaRPr kumimoji="1" lang="ja-JP" altLang="en-US"/>
          </a:p>
        </p:txBody>
      </p:sp>
    </p:spTree>
    <p:extLst>
      <p:ext uri="{BB962C8B-B14F-4D97-AF65-F5344CB8AC3E}">
        <p14:creationId xmlns:p14="http://schemas.microsoft.com/office/powerpoint/2010/main" val="255233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84CCF8-7FC5-4BC6-940D-1453A51281AD}" type="slidenum">
              <a:rPr kumimoji="1" lang="ja-JP" altLang="en-US" smtClean="0"/>
              <a:t>85</a:t>
            </a:fld>
            <a:endParaRPr kumimoji="1" lang="ja-JP" altLang="en-US"/>
          </a:p>
        </p:txBody>
      </p:sp>
    </p:spTree>
    <p:extLst>
      <p:ext uri="{BB962C8B-B14F-4D97-AF65-F5344CB8AC3E}">
        <p14:creationId xmlns:p14="http://schemas.microsoft.com/office/powerpoint/2010/main" val="200578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61568" y="3612514"/>
            <a:ext cx="5934862" cy="15519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028700" y="5550916"/>
            <a:ext cx="4800600" cy="24780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Microsoft Sans Serif"/>
                <a:cs typeface="Microsoft Sans Serif"/>
              </a:defRPr>
            </a:lvl1pPr>
          </a:lstStyle>
          <a:p>
            <a:pPr marL="12700">
              <a:lnSpc>
                <a:spcPts val="1650"/>
              </a:lnSpc>
            </a:pPr>
            <a:r>
              <a:rPr dirty="0"/>
              <a:t>©jinjer</a:t>
            </a:r>
            <a:r>
              <a:rPr spc="-75" dirty="0"/>
              <a:t> </a:t>
            </a:r>
            <a:r>
              <a:rPr dirty="0"/>
              <a:t>Co.,</a:t>
            </a:r>
            <a:r>
              <a:rPr spc="-65" dirty="0"/>
              <a:t> </a:t>
            </a:r>
            <a:r>
              <a:rPr dirty="0"/>
              <a:t>Ltd.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p:txBody>
          <a:bodyPr lIns="0" tIns="0" rIns="0" bIns="0"/>
          <a:lstStyle>
            <a:lvl1pPr>
              <a:defRPr sz="1150" b="0" i="0">
                <a:solidFill>
                  <a:srgbClr val="7E7E7E"/>
                </a:solidFill>
                <a:latin typeface="Microsoft Sans Serif"/>
                <a:cs typeface="Microsoft Sans Serif"/>
              </a:defRPr>
            </a:lvl1pPr>
          </a:lstStyle>
          <a:p>
            <a:pPr marL="38100">
              <a:lnSpc>
                <a:spcPct val="100000"/>
              </a:lnSpc>
              <a:spcBef>
                <a:spcPts val="25"/>
              </a:spcBef>
            </a:pPr>
            <a:fld id="{81D60167-4931-47E6-BA6A-407CBD079E47}" type="slidenum">
              <a:rPr spc="20" dirty="0"/>
              <a:t>‹#›</a:t>
            </a:fld>
            <a:endParaRPr spc="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u="heavy">
                <a:solidFill>
                  <a:srgbClr val="2E5496"/>
                </a:solidFill>
                <a:latin typeface="Microsoft YaHei UI"/>
                <a:cs typeface="Microsoft YaHei U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Microsoft Sans Serif"/>
                <a:cs typeface="Microsoft Sans Serif"/>
              </a:defRPr>
            </a:lvl1pPr>
          </a:lstStyle>
          <a:p>
            <a:pPr marL="12700">
              <a:lnSpc>
                <a:spcPts val="1650"/>
              </a:lnSpc>
            </a:pPr>
            <a:r>
              <a:rPr dirty="0"/>
              <a:t>©jinjer</a:t>
            </a:r>
            <a:r>
              <a:rPr spc="-75" dirty="0"/>
              <a:t> </a:t>
            </a:r>
            <a:r>
              <a:rPr dirty="0"/>
              <a:t>Co.,</a:t>
            </a:r>
            <a:r>
              <a:rPr spc="-65" dirty="0"/>
              <a:t> </a:t>
            </a:r>
            <a:r>
              <a:rPr dirty="0"/>
              <a:t>Ltd.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p:txBody>
          <a:bodyPr lIns="0" tIns="0" rIns="0" bIns="0"/>
          <a:lstStyle>
            <a:lvl1pPr>
              <a:defRPr sz="1150" b="0" i="0">
                <a:solidFill>
                  <a:srgbClr val="7E7E7E"/>
                </a:solidFill>
                <a:latin typeface="Microsoft Sans Serif"/>
                <a:cs typeface="Microsoft Sans Serif"/>
              </a:defRPr>
            </a:lvl1pPr>
          </a:lstStyle>
          <a:p>
            <a:pPr marL="38100">
              <a:lnSpc>
                <a:spcPct val="100000"/>
              </a:lnSpc>
              <a:spcBef>
                <a:spcPts val="25"/>
              </a:spcBef>
            </a:pPr>
            <a:fld id="{81D60167-4931-47E6-BA6A-407CBD079E47}" type="slidenum">
              <a:rPr spc="20" dirty="0"/>
              <a:t>‹#›</a:t>
            </a:fld>
            <a:endParaRPr spc="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u="heavy">
                <a:solidFill>
                  <a:srgbClr val="2E5496"/>
                </a:solidFill>
                <a:latin typeface="Microsoft YaHei UI"/>
                <a:cs typeface="Microsoft YaHei UI"/>
              </a:defRPr>
            </a:lvl1pPr>
          </a:lstStyle>
          <a:p>
            <a:endParaRPr/>
          </a:p>
        </p:txBody>
      </p:sp>
      <p:sp>
        <p:nvSpPr>
          <p:cNvPr id="3" name="Holder 3"/>
          <p:cNvSpPr>
            <a:spLocks noGrp="1"/>
          </p:cNvSpPr>
          <p:nvPr>
            <p:ph sz="half" idx="2"/>
          </p:nvPr>
        </p:nvSpPr>
        <p:spPr>
          <a:xfrm>
            <a:off x="342900" y="2279840"/>
            <a:ext cx="2983230" cy="654215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9840"/>
            <a:ext cx="2983230" cy="654215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Microsoft Sans Serif"/>
                <a:cs typeface="Microsoft Sans Serif"/>
              </a:defRPr>
            </a:lvl1pPr>
          </a:lstStyle>
          <a:p>
            <a:pPr marL="12700">
              <a:lnSpc>
                <a:spcPts val="1650"/>
              </a:lnSpc>
            </a:pPr>
            <a:r>
              <a:rPr dirty="0"/>
              <a:t>©jinjer</a:t>
            </a:r>
            <a:r>
              <a:rPr spc="-75" dirty="0"/>
              <a:t> </a:t>
            </a:r>
            <a:r>
              <a:rPr dirty="0"/>
              <a:t>Co.,</a:t>
            </a:r>
            <a:r>
              <a:rPr spc="-65" dirty="0"/>
              <a:t> </a:t>
            </a:r>
            <a:r>
              <a:rPr dirty="0"/>
              <a:t>Ltd.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7" name="Holder 7"/>
          <p:cNvSpPr>
            <a:spLocks noGrp="1"/>
          </p:cNvSpPr>
          <p:nvPr>
            <p:ph type="sldNum" sz="quarter" idx="7"/>
          </p:nvPr>
        </p:nvSpPr>
        <p:spPr/>
        <p:txBody>
          <a:bodyPr lIns="0" tIns="0" rIns="0" bIns="0"/>
          <a:lstStyle>
            <a:lvl1pPr>
              <a:defRPr sz="1150" b="0" i="0">
                <a:solidFill>
                  <a:srgbClr val="7E7E7E"/>
                </a:solidFill>
                <a:latin typeface="Microsoft Sans Serif"/>
                <a:cs typeface="Microsoft Sans Serif"/>
              </a:defRPr>
            </a:lvl1pPr>
          </a:lstStyle>
          <a:p>
            <a:pPr marL="38100">
              <a:lnSpc>
                <a:spcPct val="100000"/>
              </a:lnSpc>
              <a:spcBef>
                <a:spcPts val="25"/>
              </a:spcBef>
            </a:pPr>
            <a:fld id="{81D60167-4931-47E6-BA6A-407CBD079E47}" type="slidenum">
              <a:rPr spc="20" dirty="0"/>
              <a:t>‹#›</a:t>
            </a:fld>
            <a:endParaRPr spc="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u="heavy">
                <a:solidFill>
                  <a:srgbClr val="2E5496"/>
                </a:solidFill>
                <a:latin typeface="Microsoft YaHei UI"/>
                <a:cs typeface="Microsoft YaHei UI"/>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Microsoft Sans Serif"/>
                <a:cs typeface="Microsoft Sans Serif"/>
              </a:defRPr>
            </a:lvl1pPr>
          </a:lstStyle>
          <a:p>
            <a:pPr marL="12700">
              <a:lnSpc>
                <a:spcPts val="1650"/>
              </a:lnSpc>
            </a:pPr>
            <a:r>
              <a:rPr dirty="0"/>
              <a:t>©jinjer</a:t>
            </a:r>
            <a:r>
              <a:rPr spc="-75" dirty="0"/>
              <a:t> </a:t>
            </a:r>
            <a:r>
              <a:rPr dirty="0"/>
              <a:t>Co.,</a:t>
            </a:r>
            <a:r>
              <a:rPr spc="-65" dirty="0"/>
              <a:t> </a:t>
            </a:r>
            <a:r>
              <a:rPr dirty="0"/>
              <a:t>Ltd.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5" name="Holder 5"/>
          <p:cNvSpPr>
            <a:spLocks noGrp="1"/>
          </p:cNvSpPr>
          <p:nvPr>
            <p:ph type="sldNum" sz="quarter" idx="7"/>
          </p:nvPr>
        </p:nvSpPr>
        <p:spPr/>
        <p:txBody>
          <a:bodyPr lIns="0" tIns="0" rIns="0" bIns="0"/>
          <a:lstStyle>
            <a:lvl1pPr>
              <a:defRPr sz="1150" b="0" i="0">
                <a:solidFill>
                  <a:srgbClr val="7E7E7E"/>
                </a:solidFill>
                <a:latin typeface="Microsoft Sans Serif"/>
                <a:cs typeface="Microsoft Sans Serif"/>
              </a:defRPr>
            </a:lvl1pPr>
          </a:lstStyle>
          <a:p>
            <a:pPr marL="38100">
              <a:lnSpc>
                <a:spcPct val="100000"/>
              </a:lnSpc>
              <a:spcBef>
                <a:spcPts val="25"/>
              </a:spcBef>
            </a:pPr>
            <a:fld id="{81D60167-4931-47E6-BA6A-407CBD079E47}" type="slidenum">
              <a:rPr spc="20" dirty="0"/>
              <a:t>‹#›</a:t>
            </a:fld>
            <a:endParaRPr spc="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Microsoft Sans Serif"/>
                <a:cs typeface="Microsoft Sans Serif"/>
              </a:defRPr>
            </a:lvl1pPr>
          </a:lstStyle>
          <a:p>
            <a:pPr marL="12700">
              <a:lnSpc>
                <a:spcPts val="1650"/>
              </a:lnSpc>
            </a:pPr>
            <a:r>
              <a:rPr dirty="0"/>
              <a:t>©jinjer</a:t>
            </a:r>
            <a:r>
              <a:rPr spc="-75" dirty="0"/>
              <a:t> </a:t>
            </a:r>
            <a:r>
              <a:rPr dirty="0"/>
              <a:t>Co.,</a:t>
            </a:r>
            <a:r>
              <a:rPr spc="-65" dirty="0"/>
              <a:t> </a:t>
            </a:r>
            <a:r>
              <a:rPr dirty="0"/>
              <a:t>Ltd.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4" name="Holder 4"/>
          <p:cNvSpPr>
            <a:spLocks noGrp="1"/>
          </p:cNvSpPr>
          <p:nvPr>
            <p:ph type="sldNum" sz="quarter" idx="7"/>
          </p:nvPr>
        </p:nvSpPr>
        <p:spPr/>
        <p:txBody>
          <a:bodyPr lIns="0" tIns="0" rIns="0" bIns="0"/>
          <a:lstStyle>
            <a:lvl1pPr>
              <a:defRPr sz="1150" b="0" i="0">
                <a:solidFill>
                  <a:srgbClr val="7E7E7E"/>
                </a:solidFill>
                <a:latin typeface="Microsoft Sans Serif"/>
                <a:cs typeface="Microsoft Sans Serif"/>
              </a:defRPr>
            </a:lvl1pPr>
          </a:lstStyle>
          <a:p>
            <a:pPr marL="38100">
              <a:lnSpc>
                <a:spcPct val="100000"/>
              </a:lnSpc>
              <a:spcBef>
                <a:spcPts val="25"/>
              </a:spcBef>
            </a:pPr>
            <a:fld id="{81D60167-4931-47E6-BA6A-407CBD079E47}" type="slidenum">
              <a:rPr spc="20" dirty="0"/>
              <a:t>‹#›</a:t>
            </a:fld>
            <a:endParaRPr spc="2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userDrawn="1">
  <p:cSld name="1_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6226"/>
            <a:ext cx="6858000" cy="307779"/>
          </a:xfrm>
          <a:prstGeom prst="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Google Shape;19;p16"/>
          <p:cNvSpPr txBox="1">
            <a:spLocks noGrp="1"/>
          </p:cNvSpPr>
          <p:nvPr>
            <p:ph type="sldNum" idx="12"/>
          </p:nvPr>
        </p:nvSpPr>
        <p:spPr>
          <a:xfrm>
            <a:off x="6352675" y="9673201"/>
            <a:ext cx="338890" cy="176972"/>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150"/>
              <a:buFont typeface="Arial"/>
              <a:buNone/>
              <a:defRPr sz="1150" b="0" i="0" u="none" strike="noStrike" cap="none">
                <a:solidFill>
                  <a:schemeClr val="bg1"/>
                </a:solidFill>
                <a:latin typeface="+mj-lt"/>
                <a:ea typeface="Helvetica Neue"/>
                <a:cs typeface="Helvetica Neue"/>
                <a:sym typeface="Helvetica Neue"/>
              </a:defRPr>
            </a:lvl1pPr>
            <a:lvl2pPr marL="38100" marR="0" lvl="1"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2pPr>
            <a:lvl3pPr marL="38100" marR="0" lvl="2"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3pPr>
            <a:lvl4pPr marL="38100" marR="0" lvl="3"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4pPr>
            <a:lvl5pPr marL="38100" marR="0" lvl="4"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5pPr>
            <a:lvl6pPr marL="38100" marR="0" lvl="5"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6pPr>
            <a:lvl7pPr marL="38100" marR="0" lvl="6"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7pPr>
            <a:lvl8pPr marL="38100" marR="0" lvl="7"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8pPr>
            <a:lvl9pPr marL="38100" marR="0" lvl="8"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8000"/>
            <a:ext cx="6120000"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000" b="1" i="0" u="none" baseline="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20000"/>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hasCustomPrompt="1"/>
          </p:nvPr>
        </p:nvSpPr>
        <p:spPr>
          <a:xfrm>
            <a:off x="166434" y="9677049"/>
            <a:ext cx="1481891" cy="338554"/>
          </a:xfrm>
        </p:spPr>
        <p:txBody>
          <a:bodyPr/>
          <a:lstStyle>
            <a:lvl1pPr marL="0" algn="l">
              <a:defRPr sz="1100" b="1" baseline="0">
                <a:solidFill>
                  <a:schemeClr val="bg1"/>
                </a:solidFill>
                <a:latin typeface="HG丸ｺﾞｼｯｸM-PRO" panose="020F0600000000000000" pitchFamily="50" charset="-128"/>
                <a:ea typeface="HG丸ｺﾞｼｯｸM-PRO" panose="020F0600000000000000" pitchFamily="50" charset="-128"/>
              </a:defRPr>
            </a:lvl1pPr>
          </a:lstStyle>
          <a:p>
            <a:pPr lvl="0"/>
            <a:r>
              <a:rPr kumimoji="1" lang="ja-JP" altLang="en-US" dirty="0"/>
              <a:t>ヘルプページはこちら</a:t>
            </a:r>
            <a:endParaRPr kumimoji="1" lang="en-US" altLang="ja-JP" dirty="0"/>
          </a:p>
        </p:txBody>
      </p:sp>
    </p:spTree>
    <p:extLst>
      <p:ext uri="{BB962C8B-B14F-4D97-AF65-F5344CB8AC3E}">
        <p14:creationId xmlns:p14="http://schemas.microsoft.com/office/powerpoint/2010/main" val="328004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6858000" cy="786765"/>
          </a:xfrm>
          <a:custGeom>
            <a:avLst/>
            <a:gdLst/>
            <a:ahLst/>
            <a:cxnLst/>
            <a:rect l="l" t="t" r="r" b="b"/>
            <a:pathLst>
              <a:path w="6858000" h="786765">
                <a:moveTo>
                  <a:pt x="6858000" y="0"/>
                </a:moveTo>
                <a:lnTo>
                  <a:pt x="0" y="0"/>
                </a:lnTo>
                <a:lnTo>
                  <a:pt x="0" y="786383"/>
                </a:lnTo>
                <a:lnTo>
                  <a:pt x="6858000" y="786383"/>
                </a:lnTo>
                <a:lnTo>
                  <a:pt x="6858000" y="0"/>
                </a:lnTo>
                <a:close/>
              </a:path>
            </a:pathLst>
          </a:custGeom>
          <a:solidFill>
            <a:srgbClr val="2E5496"/>
          </a:solidFill>
        </p:spPr>
        <p:txBody>
          <a:bodyPr wrap="square" lIns="0" tIns="0" rIns="0" bIns="0" rtlCol="0"/>
          <a:lstStyle/>
          <a:p>
            <a:endParaRPr/>
          </a:p>
        </p:txBody>
      </p:sp>
      <p:sp>
        <p:nvSpPr>
          <p:cNvPr id="2" name="Holder 2"/>
          <p:cNvSpPr>
            <a:spLocks noGrp="1"/>
          </p:cNvSpPr>
          <p:nvPr>
            <p:ph type="title"/>
          </p:nvPr>
        </p:nvSpPr>
        <p:spPr>
          <a:xfrm>
            <a:off x="120014" y="171144"/>
            <a:ext cx="6617970" cy="421005"/>
          </a:xfrm>
          <a:prstGeom prst="rect">
            <a:avLst/>
          </a:prstGeom>
        </p:spPr>
        <p:txBody>
          <a:bodyPr wrap="square" lIns="0" tIns="0" rIns="0" bIns="0">
            <a:spAutoFit/>
          </a:bodyPr>
          <a:lstStyle>
            <a:lvl1pPr>
              <a:defRPr sz="2600" b="1" i="0" u="heavy">
                <a:solidFill>
                  <a:srgbClr val="2E5496"/>
                </a:solidFill>
                <a:latin typeface="Microsoft YaHei UI"/>
                <a:cs typeface="Microsoft YaHei UI"/>
              </a:defRPr>
            </a:lvl1pPr>
          </a:lstStyle>
          <a:p>
            <a:endParaRPr/>
          </a:p>
        </p:txBody>
      </p:sp>
      <p:sp>
        <p:nvSpPr>
          <p:cNvPr id="3" name="Holder 3"/>
          <p:cNvSpPr>
            <a:spLocks noGrp="1"/>
          </p:cNvSpPr>
          <p:nvPr>
            <p:ph type="body" idx="1"/>
          </p:nvPr>
        </p:nvSpPr>
        <p:spPr>
          <a:xfrm>
            <a:off x="682625" y="4772405"/>
            <a:ext cx="5499100" cy="33350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33217" y="9450856"/>
            <a:ext cx="1252854" cy="224790"/>
          </a:xfrm>
          <a:prstGeom prst="rect">
            <a:avLst/>
          </a:prstGeom>
        </p:spPr>
        <p:txBody>
          <a:bodyPr wrap="square" lIns="0" tIns="0" rIns="0" bIns="0">
            <a:spAutoFit/>
          </a:bodyPr>
          <a:lstStyle>
            <a:lvl1pPr>
              <a:defRPr sz="1400" b="0" i="0">
                <a:solidFill>
                  <a:schemeClr val="tx1"/>
                </a:solidFill>
                <a:latin typeface="Microsoft Sans Serif"/>
                <a:cs typeface="Microsoft Sans Serif"/>
              </a:defRPr>
            </a:lvl1pPr>
          </a:lstStyle>
          <a:p>
            <a:pPr marL="12700">
              <a:lnSpc>
                <a:spcPts val="1650"/>
              </a:lnSpc>
            </a:pPr>
            <a:r>
              <a:rPr dirty="0"/>
              <a:t>©jinjer</a:t>
            </a:r>
            <a:r>
              <a:rPr spc="-75" dirty="0"/>
              <a:t> </a:t>
            </a:r>
            <a:r>
              <a:rPr dirty="0"/>
              <a:t>Co.,</a:t>
            </a:r>
            <a:r>
              <a:rPr spc="-65" dirty="0"/>
              <a:t> </a:t>
            </a:r>
            <a:r>
              <a:rPr dirty="0"/>
              <a:t>Ltd.</a:t>
            </a:r>
          </a:p>
        </p:txBody>
      </p:sp>
      <p:sp>
        <p:nvSpPr>
          <p:cNvPr id="5" name="Holder 5"/>
          <p:cNvSpPr>
            <a:spLocks noGrp="1"/>
          </p:cNvSpPr>
          <p:nvPr>
            <p:ph type="dt" sz="half" idx="6"/>
          </p:nvPr>
        </p:nvSpPr>
        <p:spPr>
          <a:xfrm>
            <a:off x="342900" y="9218486"/>
            <a:ext cx="1577340" cy="49561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a:xfrm>
            <a:off x="6400546" y="9673201"/>
            <a:ext cx="241300" cy="194309"/>
          </a:xfrm>
          <a:prstGeom prst="rect">
            <a:avLst/>
          </a:prstGeom>
        </p:spPr>
        <p:txBody>
          <a:bodyPr wrap="square" lIns="0" tIns="0" rIns="0" bIns="0">
            <a:spAutoFit/>
          </a:bodyPr>
          <a:lstStyle>
            <a:lvl1pPr>
              <a:defRPr sz="1150" b="0" i="0">
                <a:solidFill>
                  <a:srgbClr val="7E7E7E"/>
                </a:solidFill>
                <a:latin typeface="Microsoft Sans Serif"/>
                <a:cs typeface="Microsoft Sans Serif"/>
              </a:defRPr>
            </a:lvl1pPr>
          </a:lstStyle>
          <a:p>
            <a:pPr marL="38100">
              <a:lnSpc>
                <a:spcPct val="100000"/>
              </a:lnSpc>
              <a:spcBef>
                <a:spcPts val="25"/>
              </a:spcBef>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hyperlink" Target="https://jinjer-kintai.zendesk.com/hc/ja/articles/900002341643" TargetMode="External"/><Relationship Id="rId4" Type="http://schemas.openxmlformats.org/officeDocument/2006/relationships/image" Target="../media/image4.sv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900001982346" TargetMode="External"/><Relationship Id="rId1" Type="http://schemas.openxmlformats.org/officeDocument/2006/relationships/slideLayout" Target="../slideLayouts/slideLayout6.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6.sv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452951" TargetMode="External"/><Relationship Id="rId1" Type="http://schemas.openxmlformats.org/officeDocument/2006/relationships/slideLayout" Target="../slideLayouts/slideLayout6.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6.svg"/></Relationships>
</file>

<file path=ppt/slides/_rels/slide102.xml.rels><?xml version="1.0" encoding="UTF-8" standalone="yes"?>
<Relationships xmlns="http://schemas.openxmlformats.org/package/2006/relationships"><Relationship Id="rId3" Type="http://schemas.openxmlformats.org/officeDocument/2006/relationships/hyperlink" Target="https://jinjer-kintai.zendesk.com/hc/ja/articles/360037452571" TargetMode="External"/><Relationship Id="rId2" Type="http://schemas.openxmlformats.org/officeDocument/2006/relationships/hyperlink" Target="https://jinjer-kintai.zendesk.com/hc/ja/articles/360037452951" TargetMode="External"/><Relationship Id="rId1" Type="http://schemas.openxmlformats.org/officeDocument/2006/relationships/slideLayout" Target="../slideLayouts/slideLayout6.xml"/><Relationship Id="rId6" Type="http://schemas.openxmlformats.org/officeDocument/2006/relationships/image" Target="../media/image130.png"/><Relationship Id="rId5" Type="http://schemas.openxmlformats.org/officeDocument/2006/relationships/image" Target="../media/image4.sv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306591" TargetMode="External"/><Relationship Id="rId1" Type="http://schemas.openxmlformats.org/officeDocument/2006/relationships/slideLayout" Target="../slideLayouts/slideLayout6.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6.svg"/></Relationships>
</file>

<file path=ppt/slides/_rels/slide10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hyperlink" Target="https://jinjer-kintai.zendesk.com/hc/ja/articles/360037306591"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5.png"/><Relationship Id="rId7" Type="http://schemas.openxmlformats.org/officeDocument/2006/relationships/image" Target="../media/image136.png"/><Relationship Id="rId2" Type="http://schemas.openxmlformats.org/officeDocument/2006/relationships/hyperlink" Target="https://jinjer-kintai.zendesk.com/hc/ja/articles/360039968532" TargetMode="External"/><Relationship Id="rId1" Type="http://schemas.openxmlformats.org/officeDocument/2006/relationships/slideLayout" Target="../slideLayouts/slideLayout6.xml"/><Relationship Id="rId6" Type="http://schemas.openxmlformats.org/officeDocument/2006/relationships/image" Target="../media/image135.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6.svg"/><Relationship Id="rId9" Type="http://schemas.openxmlformats.org/officeDocument/2006/relationships/image" Target="../media/image138.png"/></Relationships>
</file>

<file path=ppt/slides/_rels/slide10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hyperlink" Target="https://jinjer-kintai.zendesk.com/hc/ja/articles/360039968532"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5.png"/><Relationship Id="rId7" Type="http://schemas.openxmlformats.org/officeDocument/2006/relationships/image" Target="../media/image143.png"/><Relationship Id="rId2" Type="http://schemas.openxmlformats.org/officeDocument/2006/relationships/hyperlink" Target="https://jinjer-kintai.zendesk.com/hc/ja/articles/360036953692" TargetMode="External"/><Relationship Id="rId1" Type="http://schemas.openxmlformats.org/officeDocument/2006/relationships/slideLayout" Target="../slideLayouts/slideLayout6.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6.svg"/><Relationship Id="rId9" Type="http://schemas.openxmlformats.org/officeDocument/2006/relationships/image" Target="../media/image145.png"/></Relationships>
</file>

<file path=ppt/slides/_rels/slide10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5.png"/><Relationship Id="rId7" Type="http://schemas.openxmlformats.org/officeDocument/2006/relationships/image" Target="../media/image148.png"/><Relationship Id="rId2" Type="http://schemas.openxmlformats.org/officeDocument/2006/relationships/hyperlink" Target="https://jinjer-kintai.zendesk.com/hc/ja/articles/360040699391" TargetMode="External"/><Relationship Id="rId1" Type="http://schemas.openxmlformats.org/officeDocument/2006/relationships/slideLayout" Target="../slideLayouts/slideLayout6.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6.svg"/><Relationship Id="rId9" Type="http://schemas.openxmlformats.org/officeDocument/2006/relationships/image" Target="../media/image15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s://jinjer.zendesk.com/hc/ja/articles/16230040844569-%E5%88%9D%E6%9C%9F%E8%A8%AD%E5%AE%9A-%E9%81%8B%E7%94%A8%E3%83%9E%E3%83%8B%E3%83%A5%E3%82%A2%E3%83%AB" TargetMode="External"/><Relationship Id="rId2" Type="http://schemas.openxmlformats.org/officeDocument/2006/relationships/hyperlink" Target="https://jinjer-kintai.zendesk.com/hc/ja/categories/360002198272"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21.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16.xml"/><Relationship Id="rId5" Type="http://schemas.openxmlformats.org/officeDocument/2006/relationships/slide" Target="slide27.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jinjer-kintai.zendesk.com/hc/ja/articles/36003745733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457331"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svg"/><Relationship Id="rId2" Type="http://schemas.openxmlformats.org/officeDocument/2006/relationships/hyperlink" Target="https://jinjer-kintai.zendesk.com/hc/ja/articles/360037457331" TargetMode="Externa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jinjer-kintai.zendesk.com/hc/ja/articles/360039264951"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jp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jp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jp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087832" TargetMode="Externa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087832" TargetMode="Externa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5.png"/><Relationship Id="rId7" Type="http://schemas.openxmlformats.org/officeDocument/2006/relationships/image" Target="../media/image44.png"/><Relationship Id="rId2" Type="http://schemas.openxmlformats.org/officeDocument/2006/relationships/hyperlink" Target="https://jinjer-kintai.zendesk.com/hc/ja/articles/360037087832" TargetMode="Externa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875551" TargetMode="Externa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087832" TargetMode="Externa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jinjer-kintai.zendesk.com/hc/ja/articles/360037087832"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850932" TargetMode="Externa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17.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hyperlink" Target="https://jinjer-kintai.zendesk.com/hc/ja/articles/360036850932" TargetMode="External"/><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slide" Target="slide40.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jinjer-kintai.zendesk.com/hc/ja/articles/360036850932"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900001148443" TargetMode="Externa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900001148443" TargetMode="Externa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jinjer-kintai.zendesk.com/hc/ja/articles/900001148443"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900001148443" TargetMode="Externa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900001148443" TargetMode="Externa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8.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jinjer-kintai.zendesk.com/hc/ja/articles/900001148443"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326472" TargetMode="Externa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326472" TargetMode="Externa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9.png"/><Relationship Id="rId2" Type="http://schemas.openxmlformats.org/officeDocument/2006/relationships/hyperlink" Target="https://jinjer-kintai.zendesk.com/hc/ja/articles/360035326472" TargetMode="Externa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jinjer-kintai.zendesk.com/hc/ja/articles/900003191506"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58.xml"/><Relationship Id="rId1" Type="http://schemas.openxmlformats.org/officeDocument/2006/relationships/slideLayout" Target="../slideLayouts/slideLayout6.xml"/><Relationship Id="rId5" Type="http://schemas.openxmlformats.org/officeDocument/2006/relationships/slide" Target="slide98.xml"/><Relationship Id="rId4" Type="http://schemas.openxmlformats.org/officeDocument/2006/relationships/slide" Target="slide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s://jinjer-kintai.zendesk.com/hc/ja/articles/900002896403"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s://jinjer-kintai.zendesk.com/hc/ja/articles/360037329011"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hyperlink" Target="https://jinjer-kintai.zendesk.com/hc/ja/articles/36003732901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5932" TargetMode="Externa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3.png"/><Relationship Id="rId4" Type="http://schemas.openxmlformats.org/officeDocument/2006/relationships/image" Target="../media/image6.sv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5932" TargetMode="Externa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sv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6192" TargetMode="Externa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3.png"/><Relationship Id="rId4" Type="http://schemas.openxmlformats.org/officeDocument/2006/relationships/image" Target="../media/image6.sv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jinjer-kintai.zendesk.com/hc/ja/articles/360036956192" TargetMode="Externa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6.sv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332311" TargetMode="Externa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6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slide" Target="slide10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332311" TargetMode="Externa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sv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jinjer-kintai.zendesk.com/hc/ja/articles/360037332311" TargetMode="Externa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6.sv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7972" TargetMode="Externa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63.png"/><Relationship Id="rId4" Type="http://schemas.openxmlformats.org/officeDocument/2006/relationships/image" Target="../media/image6.sv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7972" TargetMode="Externa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6.sv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3451" TargetMode="Externa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63.png"/><Relationship Id="rId4" Type="http://schemas.openxmlformats.org/officeDocument/2006/relationships/image" Target="../media/image6.sv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3451" TargetMode="Externa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6.sv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1571" TargetMode="Externa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63.png"/><Relationship Id="rId4" Type="http://schemas.openxmlformats.org/officeDocument/2006/relationships/image" Target="../media/image6.sv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1571" TargetMode="Externa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6.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slide" Target="slide74.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s://jinjer-kintai.zendesk.com/hc/ja/articles/360037329011" TargetMode="External"/><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62.png"/><Relationship Id="rId4" Type="http://schemas.openxmlformats.org/officeDocument/2006/relationships/hyperlink" Target="https://jinjer-kintai.zendesk.com/hc/ja/articles/360037329011"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5932" TargetMode="Externa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3.png"/><Relationship Id="rId4" Type="http://schemas.openxmlformats.org/officeDocument/2006/relationships/image" Target="../media/image6.sv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5932" TargetMode="Externa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85.png"/><Relationship Id="rId4" Type="http://schemas.openxmlformats.org/officeDocument/2006/relationships/image" Target="../media/image6.sv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6192" TargetMode="Externa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3.png"/><Relationship Id="rId4" Type="http://schemas.openxmlformats.org/officeDocument/2006/relationships/image" Target="../media/image6.svg"/></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jinjer-kintai.zendesk.com/hc/ja/articles/360036956192" TargetMode="External"/><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6.sv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332311" TargetMode="Externa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63.png"/><Relationship Id="rId4" Type="http://schemas.openxmlformats.org/officeDocument/2006/relationships/image" Target="../media/image6.svg"/></Relationships>
</file>

<file path=ppt/slides/_rels/slide6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jinjer-kintai.zendesk.com/hc/ja/articles/360037332311" TargetMode="External"/><Relationship Id="rId7"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sv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957972" TargetMode="Externa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63.png"/><Relationship Id="rId4" Type="http://schemas.openxmlformats.org/officeDocument/2006/relationships/image" Target="../media/image6.svg"/></Relationships>
</file>

<file path=ppt/slides/_rels/slide6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jinjer-kintai.zendesk.com/hc/ja/articles/360036957972" TargetMode="External"/><Relationship Id="rId7"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sv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3451" TargetMode="Externa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63.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jinjer.zendesk.com/hc/ja/categories/4411293413145" TargetMode="Externa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3451" TargetMode="Externa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79.png"/><Relationship Id="rId4" Type="http://schemas.openxmlformats.org/officeDocument/2006/relationships/image" Target="../media/image6.sv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1571" TargetMode="Externa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63.png"/><Relationship Id="rId4" Type="http://schemas.openxmlformats.org/officeDocument/2006/relationships/image" Target="../media/image6.sv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41311571" TargetMode="Externa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2.png"/><Relationship Id="rId4" Type="http://schemas.openxmlformats.org/officeDocument/2006/relationships/image" Target="../media/image6.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460571" TargetMode="Externa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6.svg"/></Relationships>
</file>

<file path=ppt/slides/_rels/slide7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s://jinjer-kintai.zendesk.com/hc/ja/articles/360037460571"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459851" TargetMode="External"/><Relationship Id="rId1" Type="http://schemas.openxmlformats.org/officeDocument/2006/relationships/slideLayout" Target="../slideLayouts/slideLayout6.xml"/><Relationship Id="rId6" Type="http://schemas.openxmlformats.org/officeDocument/2006/relationships/image" Target="../media/image95.png"/><Relationship Id="rId5" Type="http://schemas.openxmlformats.org/officeDocument/2006/relationships/image" Target="../media/image92.png"/><Relationship Id="rId4" Type="http://schemas.openxmlformats.org/officeDocument/2006/relationships/image" Target="../media/image6.svg"/></Relationships>
</file>

<file path=ppt/slides/_rels/slide7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8.png"/><Relationship Id="rId3" Type="http://schemas.openxmlformats.org/officeDocument/2006/relationships/image" Target="../media/image26.svg"/><Relationship Id="rId7" Type="http://schemas.openxmlformats.org/officeDocument/2006/relationships/image" Target="../media/image35.png"/><Relationship Id="rId12" Type="http://schemas.openxmlformats.org/officeDocument/2006/relationships/image" Target="../media/image9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hyperlink" Target="https://jinjer-kintai.zendesk.com/hc/ja/articles/360037459851" TargetMode="External"/><Relationship Id="rId5" Type="http://schemas.openxmlformats.org/officeDocument/2006/relationships/image" Target="../media/image33.jp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7.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893532" TargetMode="External"/><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2.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6.svg"/><Relationship Id="rId7" Type="http://schemas.openxmlformats.org/officeDocument/2006/relationships/image" Target="../media/image10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hyperlink" Target="https://jinjer-kintai.zendesk.com/hc/ja/articles/360035893532" TargetMode="External"/><Relationship Id="rId4" Type="http://schemas.openxmlformats.org/officeDocument/2006/relationships/image" Target="../media/image98.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893532" TargetMode="Externa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6.sv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893532" TargetMode="Externa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6.svg"/></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jinjer-kintai.zendesk.com/hc/ja/articles/360035893532" TargetMode="Externa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6.sv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899652" TargetMode="External"/><Relationship Id="rId1" Type="http://schemas.openxmlformats.org/officeDocument/2006/relationships/slideLayout" Target="../slideLayouts/slideLayout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6.sv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5899652" TargetMode="External"/><Relationship Id="rId1" Type="http://schemas.openxmlformats.org/officeDocument/2006/relationships/slideLayout" Target="../slideLayouts/slideLayout6.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6.svg"/></Relationships>
</file>

<file path=ppt/slides/_rels/slide8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s://jinjer-kintai.zendesk.com/hc/ja/articles/360035899652"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250111" TargetMode="External"/><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0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6250111" TargetMode="External"/><Relationship Id="rId1" Type="http://schemas.openxmlformats.org/officeDocument/2006/relationships/slideLayout" Target="../slideLayouts/slideLayout6.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6.sv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900001747903" TargetMode="External"/><Relationship Id="rId1" Type="http://schemas.openxmlformats.org/officeDocument/2006/relationships/slideLayout" Target="../slideLayouts/slideLayout6.xml"/><Relationship Id="rId6" Type="http://schemas.openxmlformats.org/officeDocument/2006/relationships/image" Target="../media/image115.png"/><Relationship Id="rId5" Type="http://schemas.openxmlformats.org/officeDocument/2006/relationships/image" Target="../media/image107.png"/><Relationship Id="rId4" Type="http://schemas.openxmlformats.org/officeDocument/2006/relationships/image" Target="../media/image6.sv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900001747903" TargetMode="External"/><Relationship Id="rId1" Type="http://schemas.openxmlformats.org/officeDocument/2006/relationships/slideLayout" Target="../slideLayouts/slideLayout6.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6.svg"/></Relationships>
</file>

<file path=ppt/slides/_rels/slide9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hyperlink" Target="https://jinjer-kintai.zendesk.com/hc/ja/articles/900001747903"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519012" TargetMode="External"/><Relationship Id="rId1" Type="http://schemas.openxmlformats.org/officeDocument/2006/relationships/slideLayout" Target="../slideLayouts/slideLayout6.xml"/><Relationship Id="rId6" Type="http://schemas.openxmlformats.org/officeDocument/2006/relationships/image" Target="../media/image119.png"/><Relationship Id="rId5" Type="http://schemas.openxmlformats.org/officeDocument/2006/relationships/image" Target="../media/image107.png"/><Relationship Id="rId4" Type="http://schemas.openxmlformats.org/officeDocument/2006/relationships/image" Target="../media/image6.sv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360037519012" TargetMode="External"/><Relationship Id="rId1" Type="http://schemas.openxmlformats.org/officeDocument/2006/relationships/slideLayout" Target="../slideLayouts/slideLayout6.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6.sv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13281030902681" TargetMode="External"/><Relationship Id="rId1" Type="http://schemas.openxmlformats.org/officeDocument/2006/relationships/slideLayout" Target="../slideLayouts/slideLayout6.xml"/><Relationship Id="rId6" Type="http://schemas.openxmlformats.org/officeDocument/2006/relationships/image" Target="../media/image122.png"/><Relationship Id="rId5" Type="http://schemas.openxmlformats.org/officeDocument/2006/relationships/image" Target="../media/image107.png"/><Relationship Id="rId4" Type="http://schemas.openxmlformats.org/officeDocument/2006/relationships/image" Target="../media/image6.sv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kintai.zendesk.com/hc/ja/articles/13281030902681" TargetMode="External"/><Relationship Id="rId1" Type="http://schemas.openxmlformats.org/officeDocument/2006/relationships/slideLayout" Target="../slideLayouts/slideLayout6.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6.sv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5.png"/><Relationship Id="rId2" Type="http://schemas.openxmlformats.org/officeDocument/2006/relationships/hyperlink" Target="https://jinjer-kintai.zendesk.com/hc/ja/articles/900001982346" TargetMode="Externa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6400" y="492125"/>
            <a:ext cx="6045200" cy="8928100"/>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1F94A7CF-EF29-F158-415F-693CAE0FF81D}"/>
              </a:ext>
            </a:extLst>
          </p:cNvPr>
          <p:cNvPicPr>
            <a:picLocks noChangeAspect="1"/>
          </p:cNvPicPr>
          <p:nvPr/>
        </p:nvPicPr>
        <p:blipFill rotWithShape="1">
          <a:blip r:embed="rId2"/>
          <a:srcRect b="39640"/>
          <a:stretch/>
        </p:blipFill>
        <p:spPr>
          <a:xfrm>
            <a:off x="1658654" y="4488842"/>
            <a:ext cx="3664231" cy="4955767"/>
          </a:xfrm>
          <a:prstGeom prst="rect">
            <a:avLst/>
          </a:prstGeom>
        </p:spPr>
      </p:pic>
      <p:sp>
        <p:nvSpPr>
          <p:cNvPr id="19" name="正方形/長方形 18">
            <a:extLst>
              <a:ext uri="{FF2B5EF4-FFF2-40B4-BE49-F238E27FC236}">
                <a16:creationId xmlns:a16="http://schemas.microsoft.com/office/drawing/2014/main" id="{A5559F68-7028-D341-570B-747BD12538C5}"/>
              </a:ext>
            </a:extLst>
          </p:cNvPr>
          <p:cNvSpPr/>
          <p:nvPr/>
        </p:nvSpPr>
        <p:spPr>
          <a:xfrm>
            <a:off x="687343" y="3865462"/>
            <a:ext cx="5483315" cy="234662"/>
          </a:xfrm>
          <a:prstGeom prst="rect">
            <a:avLst/>
          </a:prstGeom>
          <a:solidFill>
            <a:srgbClr val="58A85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536700" y="3377464"/>
            <a:ext cx="5784601" cy="646331"/>
          </a:xfrm>
          <a:prstGeom prst="rect">
            <a:avLst/>
          </a:prstGeom>
          <a:noFill/>
        </p:spPr>
        <p:txBody>
          <a:bodyPr wrap="square" rtlCol="0">
            <a:spAutoFit/>
          </a:bodyPr>
          <a:lstStyle/>
          <a:p>
            <a:pPr algn="ctr"/>
            <a:r>
              <a:rPr lang="ja-JP" altLang="en-US" sz="36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グループ管理者</a:t>
            </a:r>
            <a:r>
              <a:rPr kumimoji="1" lang="ja-JP" altLang="en-US" sz="36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18931" y="3052374"/>
            <a:ext cx="4220138" cy="207102"/>
          </a:xfrm>
          <a:prstGeom prst="rect">
            <a:avLst/>
          </a:prstGeom>
          <a:solidFill>
            <a:srgbClr val="58A85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ECA9D4D-B8AB-D704-FEB5-8DEA02A60D76}"/>
              </a:ext>
            </a:extLst>
          </p:cNvPr>
          <p:cNvPicPr>
            <a:picLocks noChangeAspect="1"/>
          </p:cNvPicPr>
          <p:nvPr/>
        </p:nvPicPr>
        <p:blipFill>
          <a:blip r:embed="rId3"/>
          <a:stretch>
            <a:fillRect/>
          </a:stretch>
        </p:blipFill>
        <p:spPr>
          <a:xfrm>
            <a:off x="1619250" y="2188972"/>
            <a:ext cx="3619500" cy="1047750"/>
          </a:xfrm>
          <a:prstGeom prst="rect">
            <a:avLst/>
          </a:prstGeom>
        </p:spPr>
      </p:pic>
      <p:sp>
        <p:nvSpPr>
          <p:cNvPr id="6" name="テキスト ボックス 5">
            <a:extLst>
              <a:ext uri="{FF2B5EF4-FFF2-40B4-BE49-F238E27FC236}">
                <a16:creationId xmlns:a16="http://schemas.microsoft.com/office/drawing/2014/main" id="{0C7CD5FC-37AE-4FF4-0BDC-3EB7C2A35AAA}"/>
              </a:ext>
            </a:extLst>
          </p:cNvPr>
          <p:cNvSpPr txBox="1"/>
          <p:nvPr/>
        </p:nvSpPr>
        <p:spPr>
          <a:xfrm>
            <a:off x="432013" y="492125"/>
            <a:ext cx="1102486" cy="646331"/>
          </a:xfrm>
          <a:prstGeom prst="rect">
            <a:avLst/>
          </a:prstGeom>
          <a:noFill/>
        </p:spPr>
        <p:txBody>
          <a:bodyPr wrap="square" rtlCol="0">
            <a:spAutoFit/>
          </a:bodyPr>
          <a:lstStyle/>
          <a:p>
            <a:r>
              <a:rPr kumimoji="1" lang="ja-JP" altLang="en-US" sz="3600"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0" y="2836026"/>
            <a:ext cx="6858000" cy="3927473"/>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雛形</a:t>
            </a:r>
            <a:endParaRPr kumimoji="1" lang="en-US" altLang="ja-JP" sz="3200" dirty="0">
              <a:latin typeface="HG丸ｺﾞｼｯｸM-PRO" panose="020F0600000000000000" pitchFamily="50" charset="-128"/>
              <a:ea typeface="HG丸ｺﾞｼｯｸM-PRO" panose="020F0600000000000000" pitchFamily="50" charset="-128"/>
            </a:endParaRPr>
          </a:p>
          <a:p>
            <a:pPr algn="ctr"/>
            <a:r>
              <a:rPr kumimoji="1"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お客さま</a:t>
            </a:r>
            <a:r>
              <a:rPr kumimoji="1" lang="ja-JP" altLang="en-US" sz="1600" dirty="0">
                <a:latin typeface="HG丸ｺﾞｼｯｸM-PRO" panose="020F0600000000000000" pitchFamily="50" charset="-128"/>
                <a:ea typeface="HG丸ｺﾞｼｯｸM-PRO" panose="020F0600000000000000" pitchFamily="50" charset="-128"/>
              </a:rPr>
              <a:t>ごとの運用に</a:t>
            </a:r>
            <a:r>
              <a:rPr lang="ja-JP" altLang="en-US" sz="1600" dirty="0">
                <a:latin typeface="HG丸ｺﾞｼｯｸM-PRO" panose="020F0600000000000000" pitchFamily="50" charset="-128"/>
                <a:ea typeface="HG丸ｺﾞｼｯｸM-PRO" panose="020F0600000000000000" pitchFamily="50" charset="-128"/>
              </a:rPr>
              <a:t>あわせて</a:t>
            </a:r>
            <a:r>
              <a:rPr kumimoji="1" lang="ja-JP" altLang="en-US" sz="1600" dirty="0">
                <a:latin typeface="HG丸ｺﾞｼｯｸM-PRO" panose="020F0600000000000000" pitchFamily="50" charset="-128"/>
                <a:ea typeface="HG丸ｺﾞｼｯｸM-PRO" panose="020F0600000000000000" pitchFamily="50" charset="-128"/>
              </a:rPr>
              <a:t>編集し、ご利用ください</a:t>
            </a:r>
          </a:p>
        </p:txBody>
      </p:sp>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269130A0-3CE9-B34B-297A-D941FB2C1896}"/>
              </a:ext>
            </a:extLst>
          </p:cNvPr>
          <p:cNvSpPr/>
          <p:nvPr/>
        </p:nvSpPr>
        <p:spPr>
          <a:xfrm>
            <a:off x="279000" y="2289175"/>
            <a:ext cx="6300000" cy="6628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管理者</a:t>
            </a:r>
            <a:r>
              <a:rPr kumimoji="1" lang="en-US" altLang="ja-JP" dirty="0"/>
              <a:t>TOP</a:t>
            </a:r>
            <a:r>
              <a:rPr kumimoji="1" lang="ja-JP" altLang="en-US" dirty="0"/>
              <a:t>画面を確認する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a:t>
            </a:fld>
            <a:endParaRPr lang="ja-JP" altLang="en-US" dirty="0"/>
          </a:p>
        </p:txBody>
      </p:sp>
      <p:pic>
        <p:nvPicPr>
          <p:cNvPr id="4" name="図 3">
            <a:extLst>
              <a:ext uri="{FF2B5EF4-FFF2-40B4-BE49-F238E27FC236}">
                <a16:creationId xmlns:a16="http://schemas.microsoft.com/office/drawing/2014/main" id="{3B5DDD3B-256E-78E4-6FE3-551791A306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2917" y="4300573"/>
            <a:ext cx="5652166" cy="2708329"/>
          </a:xfrm>
          <a:prstGeom prst="rect">
            <a:avLst/>
          </a:prstGeom>
          <a:ln>
            <a:noFill/>
          </a:ln>
          <a:effectLst>
            <a:outerShdw blurRad="63500" sx="102000" sy="102000" algn="ctr" rotWithShape="0">
              <a:prstClr val="black">
                <a:alpha val="40000"/>
              </a:prstClr>
            </a:outerShdw>
          </a:effectLst>
        </p:spPr>
      </p:pic>
      <p:sp>
        <p:nvSpPr>
          <p:cNvPr id="18" name="テキスト ボックス 17">
            <a:extLst>
              <a:ext uri="{FF2B5EF4-FFF2-40B4-BE49-F238E27FC236}">
                <a16:creationId xmlns:a16="http://schemas.microsoft.com/office/drawing/2014/main" id="{6FC4DCCE-5CE5-5BC8-9CCF-2ABF032BB271}"/>
              </a:ext>
            </a:extLst>
          </p:cNvPr>
          <p:cNvSpPr txBox="1"/>
          <p:nvPr/>
        </p:nvSpPr>
        <p:spPr>
          <a:xfrm>
            <a:off x="360000" y="900000"/>
            <a:ext cx="6120000" cy="261610"/>
          </a:xfrm>
          <a:prstGeom prst="rect">
            <a:avLst/>
          </a:prstGeom>
          <a:noFill/>
        </p:spPr>
        <p:txBody>
          <a:bodyPr wrap="square" rtlCol="0">
            <a:spAutoFit/>
          </a:bodyPr>
          <a:lstStyle/>
          <a:p>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ログイン後、グ</a:t>
            </a:r>
            <a:r>
              <a:rPr lang="ja-JP" altLang="en-US" sz="11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ル</a:t>
            </a:r>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ープ管理者権限が</a:t>
            </a:r>
            <a:r>
              <a:rPr lang="ja-JP" altLang="en-US" sz="11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付</a:t>
            </a:r>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与され</a:t>
            </a:r>
            <a:r>
              <a:rPr lang="ja-JP" altLang="en-US" sz="11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た</a:t>
            </a:r>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従業員の</a:t>
            </a:r>
            <a:r>
              <a:rPr lang="en-US" altLang="ja-JP"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TOP</a:t>
            </a:r>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画面について説明します。</a:t>
            </a:r>
            <a:endParaRPr lang="ja-JP" altLang="en-US" sz="11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27" name="グループ化 26">
            <a:extLst>
              <a:ext uri="{FF2B5EF4-FFF2-40B4-BE49-F238E27FC236}">
                <a16:creationId xmlns:a16="http://schemas.microsoft.com/office/drawing/2014/main" id="{56EB71E5-6F53-A801-E94C-A3D11E96CB5F}"/>
              </a:ext>
            </a:extLst>
          </p:cNvPr>
          <p:cNvGrpSpPr/>
          <p:nvPr/>
        </p:nvGrpSpPr>
        <p:grpSpPr>
          <a:xfrm>
            <a:off x="369000" y="1254246"/>
            <a:ext cx="6120000" cy="653929"/>
            <a:chOff x="-64164" y="4320905"/>
            <a:chExt cx="6480000" cy="854604"/>
          </a:xfrm>
        </p:grpSpPr>
        <p:sp>
          <p:nvSpPr>
            <p:cNvPr id="28" name="四角形: 角を丸くする 27">
              <a:extLst>
                <a:ext uri="{FF2B5EF4-FFF2-40B4-BE49-F238E27FC236}">
                  <a16:creationId xmlns:a16="http://schemas.microsoft.com/office/drawing/2014/main" id="{6D1562E4-F45F-1138-6E6C-699968A1B16C}"/>
                </a:ext>
              </a:extLst>
            </p:cNvPr>
            <p:cNvSpPr/>
            <p:nvPr/>
          </p:nvSpPr>
          <p:spPr>
            <a:xfrm>
              <a:off x="-64164" y="4462286"/>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ログインした際に「権限がありません」と表示された場合は、権限が付与されていない可能性があります。貴社、人事労務担当者までお問い合わせください。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9" name="グループ化 28">
              <a:extLst>
                <a:ext uri="{FF2B5EF4-FFF2-40B4-BE49-F238E27FC236}">
                  <a16:creationId xmlns:a16="http://schemas.microsoft.com/office/drawing/2014/main" id="{70D27553-AD0D-29A4-4F95-7726BEF38D22}"/>
                </a:ext>
              </a:extLst>
            </p:cNvPr>
            <p:cNvGrpSpPr/>
            <p:nvPr/>
          </p:nvGrpSpPr>
          <p:grpSpPr>
            <a:xfrm>
              <a:off x="106920" y="4320905"/>
              <a:ext cx="699405" cy="203107"/>
              <a:chOff x="49770" y="4320905"/>
              <a:chExt cx="699405" cy="203107"/>
            </a:xfrm>
          </p:grpSpPr>
          <p:sp>
            <p:nvSpPr>
              <p:cNvPr id="30" name="正方形/長方形 29">
                <a:extLst>
                  <a:ext uri="{FF2B5EF4-FFF2-40B4-BE49-F238E27FC236}">
                    <a16:creationId xmlns:a16="http://schemas.microsoft.com/office/drawing/2014/main" id="{A8A87E7E-B3A1-AF36-73A3-C321478373A7}"/>
                  </a:ext>
                </a:extLst>
              </p:cNvPr>
              <p:cNvSpPr/>
              <p:nvPr/>
            </p:nvSpPr>
            <p:spPr>
              <a:xfrm>
                <a:off x="49770" y="4320905"/>
                <a:ext cx="699405" cy="20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32" name="グラフィックス 31" descr="警告 単色塗りつぶし">
                <a:extLst>
                  <a:ext uri="{FF2B5EF4-FFF2-40B4-BE49-F238E27FC236}">
                    <a16:creationId xmlns:a16="http://schemas.microsoft.com/office/drawing/2014/main" id="{91CC0529-D1F4-43F7-5793-790472492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6411" y="4320905"/>
                <a:ext cx="203108" cy="203107"/>
              </a:xfrm>
              <a:prstGeom prst="rect">
                <a:avLst/>
              </a:prstGeom>
            </p:spPr>
          </p:pic>
        </p:grpSp>
      </p:grpSp>
      <p:sp>
        <p:nvSpPr>
          <p:cNvPr id="41" name="四角形: 角を丸くする 40">
            <a:extLst>
              <a:ext uri="{FF2B5EF4-FFF2-40B4-BE49-F238E27FC236}">
                <a16:creationId xmlns:a16="http://schemas.microsoft.com/office/drawing/2014/main" id="{91E06ECD-B924-9A50-C999-89EC9993923D}"/>
              </a:ext>
            </a:extLst>
          </p:cNvPr>
          <p:cNvSpPr/>
          <p:nvPr/>
        </p:nvSpPr>
        <p:spPr>
          <a:xfrm>
            <a:off x="789476" y="5857370"/>
            <a:ext cx="5425782" cy="1156205"/>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56B61338-92E1-879E-E97D-CD335379A2E1}"/>
              </a:ext>
            </a:extLst>
          </p:cNvPr>
          <p:cNvSpPr/>
          <p:nvPr/>
        </p:nvSpPr>
        <p:spPr>
          <a:xfrm>
            <a:off x="3772923" y="2644118"/>
            <a:ext cx="2776728" cy="880009"/>
          </a:xfrm>
          <a:prstGeom prst="roundRect">
            <a:avLst>
              <a:gd name="adj" fmla="val 41829"/>
            </a:avLst>
          </a:prstGeom>
          <a:solidFill>
            <a:srgbClr val="58A854"/>
          </a:solidFill>
          <a:ln w="381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未承認の申請や、打刻漏れなどの</a:t>
            </a:r>
            <a:endParaRPr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アラートを確認できます。</a:t>
            </a:r>
            <a:endParaRPr kumimoji="1" lang="en-US" altLang="ja-JP" sz="1100" dirty="0">
              <a:latin typeface="HG丸ｺﾞｼｯｸM-PRO" panose="020F0600000000000000" pitchFamily="50" charset="-128"/>
              <a:ea typeface="HG丸ｺﾞｼｯｸM-PRO" panose="020F0600000000000000" pitchFamily="50" charset="-128"/>
            </a:endParaRPr>
          </a:p>
        </p:txBody>
      </p:sp>
      <p:cxnSp>
        <p:nvCxnSpPr>
          <p:cNvPr id="44" name="直線コネクタ 43">
            <a:extLst>
              <a:ext uri="{FF2B5EF4-FFF2-40B4-BE49-F238E27FC236}">
                <a16:creationId xmlns:a16="http://schemas.microsoft.com/office/drawing/2014/main" id="{C4ACD6FD-F7F7-29F0-782D-8DD58F682AA6}"/>
              </a:ext>
            </a:extLst>
          </p:cNvPr>
          <p:cNvCxnSpPr>
            <a:cxnSpLocks/>
          </p:cNvCxnSpPr>
          <p:nvPr/>
        </p:nvCxnSpPr>
        <p:spPr>
          <a:xfrm>
            <a:off x="5208482" y="3426690"/>
            <a:ext cx="321346" cy="846164"/>
          </a:xfrm>
          <a:prstGeom prst="line">
            <a:avLst/>
          </a:prstGeom>
          <a:ln w="38100">
            <a:solidFill>
              <a:srgbClr val="58A854"/>
            </a:solidFill>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3D6549A9-3233-312E-D31A-6CB9D4EAE5BF}"/>
              </a:ext>
            </a:extLst>
          </p:cNvPr>
          <p:cNvSpPr/>
          <p:nvPr/>
        </p:nvSpPr>
        <p:spPr>
          <a:xfrm>
            <a:off x="5457828" y="4214051"/>
            <a:ext cx="144000" cy="144000"/>
          </a:xfrm>
          <a:prstGeom prst="ellips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24078BF4-1F07-C47B-5EC9-0076DF8649E1}"/>
              </a:ext>
            </a:extLst>
          </p:cNvPr>
          <p:cNvSpPr/>
          <p:nvPr/>
        </p:nvSpPr>
        <p:spPr>
          <a:xfrm>
            <a:off x="512964" y="3242635"/>
            <a:ext cx="2989403" cy="880009"/>
          </a:xfrm>
          <a:prstGeom prst="roundRect">
            <a:avLst>
              <a:gd name="adj" fmla="val 41829"/>
            </a:avLst>
          </a:prstGeom>
          <a:solidFill>
            <a:srgbClr val="58A854"/>
          </a:solidFill>
          <a:ln w="381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HG丸ｺﾞｼｯｸM-PRO" panose="020F0600000000000000" pitchFamily="50" charset="-128"/>
                <a:ea typeface="HG丸ｺﾞｼｯｸM-PRO" panose="020F0600000000000000" pitchFamily="50" charset="-128"/>
              </a:rPr>
              <a:t>カーソルを</a:t>
            </a:r>
            <a:r>
              <a:rPr lang="ja-JP" altLang="en-US" sz="1100" dirty="0">
                <a:latin typeface="HG丸ｺﾞｼｯｸM-PRO" panose="020F0600000000000000" pitchFamily="50" charset="-128"/>
                <a:ea typeface="HG丸ｺﾞｼｯｸM-PRO" panose="020F0600000000000000" pitchFamily="50" charset="-128"/>
              </a:rPr>
              <a:t>あわせる</a:t>
            </a:r>
            <a:r>
              <a:rPr kumimoji="1" lang="ja-JP" altLang="en-US" sz="1100" dirty="0">
                <a:latin typeface="HG丸ｺﾞｼｯｸM-PRO" panose="020F0600000000000000" pitchFamily="50" charset="-128"/>
                <a:ea typeface="HG丸ｺﾞｼｯｸM-PRO" panose="020F0600000000000000" pitchFamily="50" charset="-128"/>
              </a:rPr>
              <a:t>ことで</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管理者メニューが表示されます。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48" name="四角形: 角を丸くする 47">
            <a:extLst>
              <a:ext uri="{FF2B5EF4-FFF2-40B4-BE49-F238E27FC236}">
                <a16:creationId xmlns:a16="http://schemas.microsoft.com/office/drawing/2014/main" id="{097CB86B-9078-AC7B-2028-0AB10AD9F19F}"/>
              </a:ext>
            </a:extLst>
          </p:cNvPr>
          <p:cNvSpPr/>
          <p:nvPr/>
        </p:nvSpPr>
        <p:spPr>
          <a:xfrm>
            <a:off x="1566203" y="7699375"/>
            <a:ext cx="3642279" cy="880009"/>
          </a:xfrm>
          <a:prstGeom prst="roundRect">
            <a:avLst>
              <a:gd name="adj" fmla="val 41829"/>
            </a:avLst>
          </a:prstGeom>
          <a:solidFill>
            <a:srgbClr val="58A854"/>
          </a:solidFill>
          <a:ln w="381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HG丸ｺﾞｼｯｸM-PRO" panose="020F0600000000000000" pitchFamily="50" charset="-128"/>
                <a:ea typeface="HG丸ｺﾞｼｯｸM-PRO" panose="020F0600000000000000" pitchFamily="50" charset="-128"/>
              </a:rPr>
              <a:t>従業員の</a:t>
            </a:r>
            <a:r>
              <a:rPr kumimoji="1" lang="en-US" altLang="ja-JP" sz="1100" dirty="0">
                <a:latin typeface="HG丸ｺﾞｼｯｸM-PRO" panose="020F0600000000000000" pitchFamily="50" charset="-128"/>
                <a:ea typeface="HG丸ｺﾞｼｯｸM-PRO" panose="020F0600000000000000" pitchFamily="50" charset="-128"/>
              </a:rPr>
              <a:t>1</a:t>
            </a:r>
            <a:r>
              <a:rPr kumimoji="1" lang="ja-JP" altLang="en-US" sz="1100" dirty="0">
                <a:latin typeface="HG丸ｺﾞｼｯｸM-PRO" panose="020F0600000000000000" pitchFamily="50" charset="-128"/>
                <a:ea typeface="HG丸ｺﾞｼｯｸM-PRO" panose="020F0600000000000000" pitchFamily="50" charset="-128"/>
              </a:rPr>
              <a:t>日のスケジュールや実績を</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確認できます</a:t>
            </a:r>
            <a:r>
              <a:rPr lang="ja-JP" altLang="en-US" sz="1100" dirty="0">
                <a:latin typeface="HG丸ｺﾞｼｯｸM-PRO" panose="020F0600000000000000" pitchFamily="50" charset="-128"/>
                <a:ea typeface="HG丸ｺﾞｼｯｸM-PRO" panose="020F0600000000000000" pitchFamily="50" charset="-128"/>
              </a:rPr>
              <a:t>。</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49" name="四角形: 角を丸くする 48">
            <a:extLst>
              <a:ext uri="{FF2B5EF4-FFF2-40B4-BE49-F238E27FC236}">
                <a16:creationId xmlns:a16="http://schemas.microsoft.com/office/drawing/2014/main" id="{ECAB2D83-AA9A-3FDE-0401-5320F955E0CC}"/>
              </a:ext>
            </a:extLst>
          </p:cNvPr>
          <p:cNvSpPr/>
          <p:nvPr/>
        </p:nvSpPr>
        <p:spPr>
          <a:xfrm>
            <a:off x="608788" y="4281478"/>
            <a:ext cx="126660" cy="2746517"/>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244D1608-F4F9-9A4E-34E0-110ECC794310}"/>
              </a:ext>
            </a:extLst>
          </p:cNvPr>
          <p:cNvSpPr/>
          <p:nvPr/>
        </p:nvSpPr>
        <p:spPr>
          <a:xfrm>
            <a:off x="663448" y="4620770"/>
            <a:ext cx="144000" cy="144000"/>
          </a:xfrm>
          <a:prstGeom prst="ellips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05EC8A3E-296A-07E7-26AE-9A24DD184666}"/>
              </a:ext>
            </a:extLst>
          </p:cNvPr>
          <p:cNvCxnSpPr>
            <a:cxnSpLocks/>
          </p:cNvCxnSpPr>
          <p:nvPr/>
        </p:nvCxnSpPr>
        <p:spPr>
          <a:xfrm flipH="1">
            <a:off x="731836" y="3865546"/>
            <a:ext cx="1698117" cy="814616"/>
          </a:xfrm>
          <a:prstGeom prst="line">
            <a:avLst/>
          </a:prstGeom>
          <a:ln w="38100">
            <a:solidFill>
              <a:srgbClr val="58A854"/>
            </a:solidFill>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49D97D47-25CD-F517-F434-AD3D0390FA36}"/>
              </a:ext>
            </a:extLst>
          </p:cNvPr>
          <p:cNvSpPr/>
          <p:nvPr/>
        </p:nvSpPr>
        <p:spPr>
          <a:xfrm>
            <a:off x="4804907" y="4281478"/>
            <a:ext cx="1463878" cy="15572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33CACB56-F152-BB83-7338-DEC2B2A735C2}"/>
              </a:ext>
            </a:extLst>
          </p:cNvPr>
          <p:cNvCxnSpPr>
            <a:cxnSpLocks/>
            <a:endCxn id="48" idx="0"/>
          </p:cNvCxnSpPr>
          <p:nvPr/>
        </p:nvCxnSpPr>
        <p:spPr>
          <a:xfrm flipH="1">
            <a:off x="3387343" y="7075259"/>
            <a:ext cx="60199" cy="624116"/>
          </a:xfrm>
          <a:prstGeom prst="line">
            <a:avLst/>
          </a:prstGeom>
          <a:ln w="38100">
            <a:solidFill>
              <a:srgbClr val="58A854"/>
            </a:solidFill>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9DF4ABFF-7838-AD6D-2D99-1C15EE49B0B9}"/>
              </a:ext>
            </a:extLst>
          </p:cNvPr>
          <p:cNvSpPr/>
          <p:nvPr/>
        </p:nvSpPr>
        <p:spPr>
          <a:xfrm>
            <a:off x="3387343" y="6945775"/>
            <a:ext cx="144000" cy="144000"/>
          </a:xfrm>
          <a:prstGeom prst="ellips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970156B4-EEEF-CC33-87FB-A1C3416C56FA}"/>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5"/>
              </a:rPr>
              <a:t>こちら</a:t>
            </a:r>
            <a:endParaRPr kumimoji="1" lang="ja-JP" altLang="en-US" dirty="0"/>
          </a:p>
        </p:txBody>
      </p:sp>
    </p:spTree>
    <p:extLst>
      <p:ext uri="{BB962C8B-B14F-4D97-AF65-F5344CB8AC3E}">
        <p14:creationId xmlns:p14="http://schemas.microsoft.com/office/powerpoint/2010/main" val="10142206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残業状況を確認する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100</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ABE7F05A-8D96-879E-AC56-CD778F2BB6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7" name="四角形: 角を丸くする 8">
            <a:extLst>
              <a:ext uri="{FF2B5EF4-FFF2-40B4-BE49-F238E27FC236}">
                <a16:creationId xmlns:a16="http://schemas.microsoft.com/office/drawing/2014/main" id="{4ABF3781-E9E3-FAA3-A306-391E55AC4409}"/>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検索結果が以下のように表示されます。</a:t>
            </a:r>
            <a:br>
              <a:rPr lang="en-US" altLang="ja-JP" sz="1100" dirty="0">
                <a:solidFill>
                  <a:schemeClr val="tx1"/>
                </a:solidFill>
                <a:latin typeface="HG丸ｺﾞｼｯｸM-PRO" panose="020F0600000000000000" pitchFamily="50" charset="-128"/>
                <a:ea typeface="HG丸ｺﾞｼｯｸM-PRO" panose="020F0600000000000000" pitchFamily="50" charset="-128"/>
              </a:rPr>
            </a:b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画面構成の詳細はヘルプページをご確認ください。</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333333"/>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9" name="図 8">
            <a:extLst>
              <a:ext uri="{FF2B5EF4-FFF2-40B4-BE49-F238E27FC236}">
                <a16:creationId xmlns:a16="http://schemas.microsoft.com/office/drawing/2014/main" id="{09CABE92-78E2-E08B-2688-3ADED8EFC7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8116" y="1648800"/>
            <a:ext cx="5741766" cy="2757007"/>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639A6819-1742-9500-4B2F-768D527EE4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63915" y="6096668"/>
            <a:ext cx="5730170" cy="2745707"/>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FB0142F3-4A5A-8A8E-A251-08330ED71642}"/>
              </a:ext>
            </a:extLst>
          </p:cNvPr>
          <p:cNvSpPr/>
          <p:nvPr/>
        </p:nvSpPr>
        <p:spPr>
          <a:xfrm>
            <a:off x="2890304" y="3303020"/>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4603FD0-3A11-8E5C-1809-6BA4A4E85BCB}"/>
              </a:ext>
            </a:extLst>
          </p:cNvPr>
          <p:cNvSpPr/>
          <p:nvPr/>
        </p:nvSpPr>
        <p:spPr>
          <a:xfrm>
            <a:off x="767509" y="2460453"/>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94612352-0CDC-C0BA-6006-0385204CCD84}"/>
              </a:ext>
            </a:extLst>
          </p:cNvPr>
          <p:cNvSpPr/>
          <p:nvPr/>
        </p:nvSpPr>
        <p:spPr>
          <a:xfrm>
            <a:off x="754809" y="7623175"/>
            <a:ext cx="5417391" cy="913741"/>
          </a:xfrm>
          <a:prstGeom prst="roundRect">
            <a:avLst>
              <a:gd name="adj" fmla="val 603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107998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8999" y="288000"/>
            <a:ext cx="6324739" cy="307777"/>
          </a:xfrm>
        </p:spPr>
        <p:txBody>
          <a:bodyPr/>
          <a:lstStyle/>
          <a:p>
            <a:r>
              <a:rPr kumimoji="1" lang="en-US" altLang="ja-JP" dirty="0"/>
              <a:t>2 </a:t>
            </a:r>
            <a:r>
              <a:rPr kumimoji="1" lang="ja-JP" altLang="en-US" dirty="0"/>
              <a:t>予実管理をおこなう｜グループごとに</a:t>
            </a:r>
            <a:r>
              <a:rPr kumimoji="1" lang="en-US" altLang="ja-JP" dirty="0"/>
              <a:t>1</a:t>
            </a:r>
            <a:r>
              <a:rPr kumimoji="1" lang="ja-JP" altLang="en-US" dirty="0"/>
              <a:t>日単位で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メニューバーの［予実管理］から、［予実管理］をクリックします。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確認したい項目を選択し、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5297871F-C67F-DBE5-69E1-859B9A5561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78167" y="1664249"/>
            <a:ext cx="5701665" cy="2726109"/>
          </a:xfrm>
          <a:prstGeom prst="rect">
            <a:avLst/>
          </a:prstGeom>
          <a:effectLst>
            <a:outerShdw blurRad="63500" sx="102000" sy="102000" algn="ctr" rotWithShape="0">
              <a:prstClr val="black">
                <a:alpha val="40000"/>
              </a:prstClr>
            </a:outerShdw>
          </a:effectLst>
        </p:spPr>
      </p:pic>
      <p:pic>
        <p:nvPicPr>
          <p:cNvPr id="6" name="図 5">
            <a:extLst>
              <a:ext uri="{FF2B5EF4-FFF2-40B4-BE49-F238E27FC236}">
                <a16:creationId xmlns:a16="http://schemas.microsoft.com/office/drawing/2014/main" id="{ECB1F522-5902-A247-7B41-D08E7D87D16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63915" y="5937121"/>
            <a:ext cx="5730170" cy="27457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14FB4C74-35D1-D5E4-2BC1-D0EA8B4877E9}"/>
              </a:ext>
            </a:extLst>
          </p:cNvPr>
          <p:cNvSpPr/>
          <p:nvPr/>
        </p:nvSpPr>
        <p:spPr>
          <a:xfrm>
            <a:off x="548434" y="2344340"/>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E5EC1D8-0B1B-D5AB-450D-A0A912CF9C11}"/>
              </a:ext>
            </a:extLst>
          </p:cNvPr>
          <p:cNvSpPr/>
          <p:nvPr/>
        </p:nvSpPr>
        <p:spPr>
          <a:xfrm>
            <a:off x="1340434" y="1810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1A230C26-6122-558F-1C66-B1D1AA2B0ABC}"/>
              </a:ext>
            </a:extLst>
          </p:cNvPr>
          <p:cNvSpPr/>
          <p:nvPr/>
        </p:nvSpPr>
        <p:spPr>
          <a:xfrm>
            <a:off x="526209" y="209568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9206B34B-625F-148D-893D-E4F8F42D7D4E}"/>
              </a:ext>
            </a:extLst>
          </p:cNvPr>
          <p:cNvSpPr/>
          <p:nvPr/>
        </p:nvSpPr>
        <p:spPr>
          <a:xfrm>
            <a:off x="1339868" y="1611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B0A4A0BB-FF46-7FCD-503D-771A7F5A36D2}"/>
              </a:ext>
            </a:extLst>
          </p:cNvPr>
          <p:cNvSpPr/>
          <p:nvPr/>
        </p:nvSpPr>
        <p:spPr>
          <a:xfrm>
            <a:off x="3186000" y="7407175"/>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BC69BEC7-DF63-7029-C2FB-DEDBABBFA692}"/>
              </a:ext>
            </a:extLst>
          </p:cNvPr>
          <p:cNvSpPr/>
          <p:nvPr/>
        </p:nvSpPr>
        <p:spPr>
          <a:xfrm>
            <a:off x="767509" y="6861175"/>
            <a:ext cx="5493591" cy="507001"/>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84126EA-DE5C-8770-22F2-385776F9B38E}"/>
              </a:ext>
            </a:extLst>
          </p:cNvPr>
          <p:cNvSpPr/>
          <p:nvPr/>
        </p:nvSpPr>
        <p:spPr>
          <a:xfrm>
            <a:off x="1248817" y="6400079"/>
            <a:ext cx="729583" cy="121582"/>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52ADE33A-46BA-9E15-B89B-E3E76042D458}"/>
              </a:ext>
            </a:extLst>
          </p:cNvPr>
          <p:cNvGrpSpPr/>
          <p:nvPr/>
        </p:nvGrpSpPr>
        <p:grpSpPr>
          <a:xfrm>
            <a:off x="2051283" y="5984716"/>
            <a:ext cx="3557900" cy="572335"/>
            <a:chOff x="3716652" y="1423704"/>
            <a:chExt cx="3569691" cy="572335"/>
          </a:xfrm>
        </p:grpSpPr>
        <p:sp>
          <p:nvSpPr>
            <p:cNvPr id="16" name="四角形: 角を丸くする 15">
              <a:extLst>
                <a:ext uri="{FF2B5EF4-FFF2-40B4-BE49-F238E27FC236}">
                  <a16:creationId xmlns:a16="http://schemas.microsoft.com/office/drawing/2014/main" id="{F24C00FA-5D81-B463-497C-1C6B2B9892FD}"/>
                </a:ext>
              </a:extLst>
            </p:cNvPr>
            <p:cNvSpPr/>
            <p:nvPr/>
          </p:nvSpPr>
          <p:spPr>
            <a:xfrm>
              <a:off x="3905356" y="1423704"/>
              <a:ext cx="3380987"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ここでは「グループごとに１日単位」で表示するため、［打刻グループ（日単位）］タブをクリックします。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二等辺三角形 16">
              <a:extLst>
                <a:ext uri="{FF2B5EF4-FFF2-40B4-BE49-F238E27FC236}">
                  <a16:creationId xmlns:a16="http://schemas.microsoft.com/office/drawing/2014/main" id="{F190C398-2F55-94DC-A47A-EF723AB063CE}"/>
                </a:ext>
              </a:extLst>
            </p:cNvPr>
            <p:cNvSpPr/>
            <p:nvPr/>
          </p:nvSpPr>
          <p:spPr>
            <a:xfrm rot="14739417">
              <a:off x="3787538" y="1663858"/>
              <a:ext cx="137918" cy="279690"/>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2371129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8999" y="288000"/>
            <a:ext cx="6324739" cy="307777"/>
          </a:xfrm>
        </p:spPr>
        <p:txBody>
          <a:bodyPr/>
          <a:lstStyle/>
          <a:p>
            <a:r>
              <a:rPr kumimoji="1" lang="en-US" altLang="ja-JP" dirty="0"/>
              <a:t>2 </a:t>
            </a:r>
            <a:r>
              <a:rPr kumimoji="1" lang="ja-JP" altLang="en-US" dirty="0"/>
              <a:t>予実管理をおこなう｜グループごとに</a:t>
            </a:r>
            <a:r>
              <a:rPr kumimoji="1" lang="en-US" altLang="ja-JP" dirty="0"/>
              <a:t>1</a:t>
            </a:r>
            <a:r>
              <a:rPr kumimoji="1" lang="ja-JP" altLang="en-US" dirty="0"/>
              <a:t>日単位で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399"/>
            <a:ext cx="6120000" cy="4386775"/>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検索結果が以下のように表示されます。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grpSp>
        <p:nvGrpSpPr>
          <p:cNvPr id="8" name="グループ化 7">
            <a:extLst>
              <a:ext uri="{FF2B5EF4-FFF2-40B4-BE49-F238E27FC236}">
                <a16:creationId xmlns:a16="http://schemas.microsoft.com/office/drawing/2014/main" id="{B9EF4CD9-2E4B-CBAE-1DF4-947C83C699FC}"/>
              </a:ext>
            </a:extLst>
          </p:cNvPr>
          <p:cNvGrpSpPr/>
          <p:nvPr/>
        </p:nvGrpSpPr>
        <p:grpSpPr>
          <a:xfrm>
            <a:off x="459000" y="4607047"/>
            <a:ext cx="5940000" cy="501528"/>
            <a:chOff x="-64164" y="4320905"/>
            <a:chExt cx="6289410" cy="655435"/>
          </a:xfrm>
        </p:grpSpPr>
        <p:sp>
          <p:nvSpPr>
            <p:cNvPr id="9" name="四角形: 角を丸くする 8">
              <a:extLst>
                <a:ext uri="{FF2B5EF4-FFF2-40B4-BE49-F238E27FC236}">
                  <a16:creationId xmlns:a16="http://schemas.microsoft.com/office/drawing/2014/main" id="{D8D7EF9A-86DE-4A3F-84E8-8A39EE799BB6}"/>
                </a:ext>
              </a:extLst>
            </p:cNvPr>
            <p:cNvSpPr/>
            <p:nvPr/>
          </p:nvSpPr>
          <p:spPr>
            <a:xfrm>
              <a:off x="-64164" y="4477245"/>
              <a:ext cx="6289410" cy="499095"/>
            </a:xfrm>
            <a:prstGeom prst="roundRect">
              <a:avLst>
                <a:gd name="adj" fmla="val 130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従業員ごとに確認したい場合は、</a:t>
              </a:r>
              <a:r>
                <a:rPr lang="ja-JP" altLang="en-US" sz="1100" dirty="0">
                  <a:solidFill>
                    <a:srgbClr val="FF0000"/>
                  </a:solidFill>
                  <a:latin typeface="HG丸ｺﾞｼｯｸM-PRO" panose="020F0600000000000000" pitchFamily="50" charset="-128"/>
                  <a:ea typeface="HG丸ｺﾞｼｯｸM-PRO" panose="020F0600000000000000" pitchFamily="50" charset="-128"/>
                  <a:hlinkClick r:id="rId3"/>
                </a:rPr>
                <a:t>こちら</a:t>
              </a:r>
              <a:r>
                <a:rPr lang="ja-JP" altLang="en-US" sz="1100" dirty="0">
                  <a:solidFill>
                    <a:srgbClr val="FF0000"/>
                  </a:solidFill>
                  <a:latin typeface="HG丸ｺﾞｼｯｸM-PRO" panose="020F0600000000000000" pitchFamily="50" charset="-128"/>
                  <a:ea typeface="HG丸ｺﾞｼｯｸM-PRO" panose="020F0600000000000000" pitchFamily="50" charset="-128"/>
                </a:rPr>
                <a:t>のヘルプページをご確認ください。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465AB75C-C2EA-1441-FADA-2EFB3761B7E9}"/>
                </a:ext>
              </a:extLst>
            </p:cNvPr>
            <p:cNvGrpSpPr/>
            <p:nvPr/>
          </p:nvGrpSpPr>
          <p:grpSpPr>
            <a:xfrm>
              <a:off x="106920" y="4320905"/>
              <a:ext cx="699405" cy="203107"/>
              <a:chOff x="49770" y="4320905"/>
              <a:chExt cx="699405" cy="203107"/>
            </a:xfrm>
          </p:grpSpPr>
          <p:sp>
            <p:nvSpPr>
              <p:cNvPr id="11" name="正方形/長方形 10">
                <a:extLst>
                  <a:ext uri="{FF2B5EF4-FFF2-40B4-BE49-F238E27FC236}">
                    <a16:creationId xmlns:a16="http://schemas.microsoft.com/office/drawing/2014/main" id="{9FA23760-4396-6546-34FE-1B80941656A6}"/>
                  </a:ext>
                </a:extLst>
              </p:cNvPr>
              <p:cNvSpPr/>
              <p:nvPr/>
            </p:nvSpPr>
            <p:spPr>
              <a:xfrm>
                <a:off x="49770" y="4320905"/>
                <a:ext cx="699405" cy="203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2" name="グラフィックス 11" descr="警告 単色塗りつぶし">
                <a:extLst>
                  <a:ext uri="{FF2B5EF4-FFF2-40B4-BE49-F238E27FC236}">
                    <a16:creationId xmlns:a16="http://schemas.microsoft.com/office/drawing/2014/main" id="{14074B07-3748-45C5-A358-558541885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6411" y="4320905"/>
                <a:ext cx="203108" cy="203107"/>
              </a:xfrm>
              <a:prstGeom prst="rect">
                <a:avLst/>
              </a:prstGeom>
            </p:spPr>
          </p:pic>
        </p:grpSp>
      </p:grpSp>
      <p:pic>
        <p:nvPicPr>
          <p:cNvPr id="4" name="図 3">
            <a:extLst>
              <a:ext uri="{FF2B5EF4-FFF2-40B4-BE49-F238E27FC236}">
                <a16:creationId xmlns:a16="http://schemas.microsoft.com/office/drawing/2014/main" id="{2A9931E6-089D-8700-2044-65EB499F42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8167" y="1667219"/>
            <a:ext cx="5701665" cy="272016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7B8F7058-8BA9-A907-BFF5-094004F44121}"/>
              </a:ext>
            </a:extLst>
          </p:cNvPr>
          <p:cNvSpPr/>
          <p:nvPr/>
        </p:nvSpPr>
        <p:spPr>
          <a:xfrm>
            <a:off x="741652" y="2381667"/>
            <a:ext cx="5430548" cy="1879264"/>
          </a:xfrm>
          <a:prstGeom prst="roundRect">
            <a:avLst>
              <a:gd name="adj" fmla="val 317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913679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アラート通知を確認する｜未確認のアラート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103</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画面右上の［アラート通知］、</a:t>
              </a:r>
              <a:br>
                <a:rPr lang="en-US" altLang="ja-JP" sz="1100" dirty="0">
                  <a:solidFill>
                    <a:schemeClr val="tx1"/>
                  </a:solidFill>
                  <a:latin typeface="HG丸ｺﾞｼｯｸM-PRO" panose="020F0600000000000000" pitchFamily="50" charset="-128"/>
                  <a:ea typeface="HG丸ｺﾞｼｯｸM-PRO" panose="020F0600000000000000" pitchFamily="50" charset="-128"/>
                </a:rPr>
              </a:br>
              <a:r>
                <a:rPr lang="ja-JP" altLang="en-US" sz="1100" dirty="0">
                  <a:solidFill>
                    <a:schemeClr val="tx1"/>
                  </a:solidFill>
                  <a:latin typeface="HG丸ｺﾞｼｯｸM-PRO" panose="020F0600000000000000" pitchFamily="50" charset="-128"/>
                  <a:ea typeface="HG丸ｺﾞｼｯｸM-PRO" panose="020F0600000000000000" pitchFamily="50" charset="-128"/>
                </a:rPr>
                <a:t>　　 もしくはメニューバーの［統計］から、［アラート通知］をクリックします。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CF8914EF-17AC-EEA5-0812-859D7AC64C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8701" y="1849066"/>
            <a:ext cx="5700596" cy="2726109"/>
          </a:xfrm>
          <a:prstGeom prst="rect">
            <a:avLst/>
          </a:prstGeom>
          <a:effectLst>
            <a:outerShdw blurRad="63500" sx="102000" sy="102000" algn="ctr" rotWithShape="0">
              <a:prstClr val="black">
                <a:alpha val="40000"/>
              </a:prstClr>
            </a:outerShdw>
          </a:effectLst>
        </p:spPr>
      </p:pic>
      <p:pic>
        <p:nvPicPr>
          <p:cNvPr id="6" name="図 5">
            <a:extLst>
              <a:ext uri="{FF2B5EF4-FFF2-40B4-BE49-F238E27FC236}">
                <a16:creationId xmlns:a16="http://schemas.microsoft.com/office/drawing/2014/main" id="{751C0023-18A8-301C-A656-FFBD53BBCB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63915" y="5944582"/>
            <a:ext cx="5730170" cy="2730784"/>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55570852-4AA4-683A-4324-BAF82F3289CE}"/>
              </a:ext>
            </a:extLst>
          </p:cNvPr>
          <p:cNvSpPr/>
          <p:nvPr/>
        </p:nvSpPr>
        <p:spPr>
          <a:xfrm>
            <a:off x="548434" y="3334940"/>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1CEF0281-C151-6168-2D91-85B5A349D1F7}"/>
              </a:ext>
            </a:extLst>
          </p:cNvPr>
          <p:cNvSpPr/>
          <p:nvPr/>
        </p:nvSpPr>
        <p:spPr>
          <a:xfrm>
            <a:off x="1340434" y="2572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0335BDF-5419-E718-B4DC-78447E758789}"/>
              </a:ext>
            </a:extLst>
          </p:cNvPr>
          <p:cNvSpPr/>
          <p:nvPr/>
        </p:nvSpPr>
        <p:spPr>
          <a:xfrm>
            <a:off x="526209" y="308628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804DE942-5480-0FA0-FB97-4653DF02B8AF}"/>
              </a:ext>
            </a:extLst>
          </p:cNvPr>
          <p:cNvSpPr/>
          <p:nvPr/>
        </p:nvSpPr>
        <p:spPr>
          <a:xfrm>
            <a:off x="1339868" y="2373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E8244313-5F8E-9EBE-E59C-D05EC4231C0C}"/>
              </a:ext>
            </a:extLst>
          </p:cNvPr>
          <p:cNvSpPr/>
          <p:nvPr/>
        </p:nvSpPr>
        <p:spPr>
          <a:xfrm>
            <a:off x="3186000" y="7635775"/>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4F5EFD88-A780-1D37-3517-3A9243B2FF2F}"/>
              </a:ext>
            </a:extLst>
          </p:cNvPr>
          <p:cNvSpPr/>
          <p:nvPr/>
        </p:nvSpPr>
        <p:spPr>
          <a:xfrm>
            <a:off x="767509" y="6861175"/>
            <a:ext cx="5493591" cy="735717"/>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19958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アラート通知を確認する｜未確認のアラート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104</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86417" y="9175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未確認のアラートが表示されます。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図 3">
            <a:extLst>
              <a:ext uri="{FF2B5EF4-FFF2-40B4-BE49-F238E27FC236}">
                <a16:creationId xmlns:a16="http://schemas.microsoft.com/office/drawing/2014/main" id="{F69CD1D2-94EF-6A72-4D3B-3F3B3E79B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167" y="1667219"/>
            <a:ext cx="5701665" cy="272016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6C507396-7A15-0D8D-3178-8BB9560F3412}"/>
              </a:ext>
            </a:extLst>
          </p:cNvPr>
          <p:cNvSpPr/>
          <p:nvPr/>
        </p:nvSpPr>
        <p:spPr>
          <a:xfrm>
            <a:off x="741652" y="2136775"/>
            <a:ext cx="5430548" cy="1854762"/>
          </a:xfrm>
          <a:prstGeom prst="roundRect">
            <a:avLst>
              <a:gd name="adj" fmla="val 317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5827A728-2545-4236-CC90-601B7D669798}"/>
              </a:ext>
            </a:extLst>
          </p:cNvPr>
          <p:cNvSpPr/>
          <p:nvPr/>
        </p:nvSpPr>
        <p:spPr>
          <a:xfrm>
            <a:off x="3124200" y="4119949"/>
            <a:ext cx="729583" cy="121582"/>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2E048602-C226-1344-BC6C-0FFCF0439979}"/>
              </a:ext>
            </a:extLst>
          </p:cNvPr>
          <p:cNvGrpSpPr/>
          <p:nvPr/>
        </p:nvGrpSpPr>
        <p:grpSpPr>
          <a:xfrm>
            <a:off x="1501616" y="3209407"/>
            <a:ext cx="3124200" cy="790275"/>
            <a:chOff x="2682116" y="1423704"/>
            <a:chExt cx="3134555" cy="790275"/>
          </a:xfrm>
        </p:grpSpPr>
        <p:sp>
          <p:nvSpPr>
            <p:cNvPr id="9" name="四角形: 角を丸くする 8">
              <a:extLst>
                <a:ext uri="{FF2B5EF4-FFF2-40B4-BE49-F238E27FC236}">
                  <a16:creationId xmlns:a16="http://schemas.microsoft.com/office/drawing/2014/main" id="{53B3F554-73FD-CE34-FA6E-3FDDE65F2799}"/>
                </a:ext>
              </a:extLst>
            </p:cNvPr>
            <p:cNvSpPr/>
            <p:nvPr/>
          </p:nvSpPr>
          <p:spPr>
            <a:xfrm>
              <a:off x="2682116" y="1423704"/>
              <a:ext cx="3134555"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確認したアラート通知は「チェック」を入れ、</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［削除］をクリックすると、通知を削除できます。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0" name="二等辺三角形 9">
              <a:extLst>
                <a:ext uri="{FF2B5EF4-FFF2-40B4-BE49-F238E27FC236}">
                  <a16:creationId xmlns:a16="http://schemas.microsoft.com/office/drawing/2014/main" id="{4FB380EB-BB5A-1E09-1FE1-B99E1BDAC771}"/>
                </a:ext>
              </a:extLst>
            </p:cNvPr>
            <p:cNvSpPr/>
            <p:nvPr/>
          </p:nvSpPr>
          <p:spPr>
            <a:xfrm rot="9584064">
              <a:off x="4523886" y="1935213"/>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四角形: 角を丸くする 10">
            <a:extLst>
              <a:ext uri="{FF2B5EF4-FFF2-40B4-BE49-F238E27FC236}">
                <a16:creationId xmlns:a16="http://schemas.microsoft.com/office/drawing/2014/main" id="{76690EDD-1DAF-7C1A-D30F-E97AB429A178}"/>
              </a:ext>
            </a:extLst>
          </p:cNvPr>
          <p:cNvSpPr/>
          <p:nvPr/>
        </p:nvSpPr>
        <p:spPr>
          <a:xfrm>
            <a:off x="975323" y="2212974"/>
            <a:ext cx="167677" cy="1680578"/>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132C89DE-DEDE-5960-26BF-E57594D20FBB}"/>
              </a:ext>
            </a:extLst>
          </p:cNvPr>
          <p:cNvSpPr/>
          <p:nvPr/>
        </p:nvSpPr>
        <p:spPr>
          <a:xfrm rot="17335979">
            <a:off x="1325025" y="3169472"/>
            <a:ext cx="137918"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179411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6600" b="1" dirty="0">
                <a:ln w="25400">
                  <a:solidFill>
                    <a:schemeClr val="bg1"/>
                  </a:solidFill>
                </a:ln>
              </a:rPr>
              <a:t>7</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4847400"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管理者アプリの利用方法</a:t>
            </a:r>
            <a:endParaRPr lang="en-US" altLang="ja-JP"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、管理者アプリの設定手順や実際の利用方法についてご紹介します。</a:t>
            </a:r>
            <a:endParaRPr lang="ja-JP" altLang="en-US" sz="18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620993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399"/>
            <a:ext cx="6120000" cy="6158513"/>
          </a:xfrm>
          <a:prstGeom prst="roundRect">
            <a:avLst>
              <a:gd name="adj" fmla="val 11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各アプリ検索画面で「ジンジャー勤怠　マネージャー」と検索します</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marR="0" lvl="0" algn="l" rtl="0">
              <a:lnSpc>
                <a:spcPct val="100000"/>
              </a:lnSpc>
              <a:spcBef>
                <a:spcPts val="0"/>
              </a:spcBef>
              <a:spcAft>
                <a:spcPts val="0"/>
              </a:spcAft>
              <a:buClr>
                <a:srgbClr val="3F3F3F"/>
              </a:buClr>
              <a:buSzPct val="100000"/>
            </a:pP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en-US" altLang="ja-JP" sz="1100" dirty="0">
                <a:solidFill>
                  <a:srgbClr val="58A854"/>
                </a:solidFill>
                <a:latin typeface="HG丸ｺﾞｼｯｸM-PRO" panose="020F0600000000000000" pitchFamily="50" charset="-128"/>
                <a:ea typeface="HG丸ｺﾞｼｯｸM-PRO" panose="020F0600000000000000" pitchFamily="50" charset="-128"/>
              </a:rPr>
              <a:t>iPhone</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App store</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rgbClr val="58A854"/>
                </a:solidFill>
                <a:latin typeface="HG丸ｺﾞｼｯｸM-PRO" panose="020F0600000000000000" pitchFamily="50" charset="-128"/>
                <a:ea typeface="HG丸ｺﾞｼｯｸM-PRO" panose="020F0600000000000000" pitchFamily="50" charset="-128"/>
              </a:rPr>
              <a:t>Android</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err="1">
                <a:solidFill>
                  <a:schemeClr val="tx1"/>
                </a:solidFill>
                <a:latin typeface="HG丸ｺﾞｼｯｸM-PRO" panose="020F0600000000000000" pitchFamily="50" charset="-128"/>
                <a:ea typeface="HG丸ｺﾞｼｯｸM-PRO" panose="020F0600000000000000" pitchFamily="50" charset="-128"/>
              </a:rPr>
              <a:t>GooglePlay</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アプリのダウンロードをおこなう</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46641" y="6948000"/>
            <a:ext cx="231775" cy="457200"/>
          </a:xfrm>
          <a:prstGeom prst="rect">
            <a:avLst/>
          </a:prstGeom>
        </p:spPr>
      </p:pic>
      <p:sp>
        <p:nvSpPr>
          <p:cNvPr id="4" name="テキスト ボックス 3">
            <a:extLst>
              <a:ext uri="{FF2B5EF4-FFF2-40B4-BE49-F238E27FC236}">
                <a16:creationId xmlns:a16="http://schemas.microsoft.com/office/drawing/2014/main" id="{0572687F-5EAB-AA6B-BDDB-8D072F9F3083}"/>
              </a:ext>
            </a:extLst>
          </p:cNvPr>
          <p:cNvSpPr txBox="1"/>
          <p:nvPr/>
        </p:nvSpPr>
        <p:spPr>
          <a:xfrm>
            <a:off x="369000" y="4394700"/>
            <a:ext cx="6120000" cy="261610"/>
          </a:xfrm>
          <a:prstGeom prst="rect">
            <a:avLst/>
          </a:prstGeom>
          <a:noFill/>
        </p:spPr>
        <p:txBody>
          <a:bodyPr wrap="square" rtlCol="0">
            <a:spAutoFit/>
          </a:bodyPr>
          <a:lstStyle/>
          <a:p>
            <a:pPr marL="540000"/>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QR</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コードを読み取ってアプリをインストールできます。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F63CD4D1-0696-707D-5D45-F6937B8CB07C}"/>
              </a:ext>
            </a:extLst>
          </p:cNvPr>
          <p:cNvSpPr/>
          <p:nvPr/>
        </p:nvSpPr>
        <p:spPr>
          <a:xfrm>
            <a:off x="639000" y="4727575"/>
            <a:ext cx="5580000" cy="202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6CB8094D-F96A-39CB-6DF6-DD3858850199}"/>
              </a:ext>
            </a:extLst>
          </p:cNvPr>
          <p:cNvSpPr txBox="1"/>
          <p:nvPr/>
        </p:nvSpPr>
        <p:spPr>
          <a:xfrm>
            <a:off x="1167687" y="4803775"/>
            <a:ext cx="746465" cy="261610"/>
          </a:xfrm>
          <a:prstGeom prst="rect">
            <a:avLst/>
          </a:prstGeom>
          <a:noFill/>
        </p:spPr>
        <p:txBody>
          <a:bodyPr wrap="square">
            <a:spAutoFit/>
          </a:bodyPr>
          <a:lstStyle/>
          <a:p>
            <a:r>
              <a:rPr lang="en-US" altLang="ja-JP" sz="1100" dirty="0">
                <a:solidFill>
                  <a:srgbClr val="58A854"/>
                </a:solidFill>
                <a:latin typeface="HG丸ｺﾞｼｯｸM-PRO" panose="020F0600000000000000" pitchFamily="50" charset="-128"/>
                <a:ea typeface="HG丸ｺﾞｼｯｸM-PRO" panose="020F0600000000000000" pitchFamily="50" charset="-128"/>
              </a:rPr>
              <a:t>iPhone</a:t>
            </a:r>
            <a:endParaRPr lang="ja-JP" altLang="en-US" sz="1100" dirty="0">
              <a:solidFill>
                <a:srgbClr val="58A854"/>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2E0433BF-CFAB-5BBC-FF11-239858C913B1}"/>
              </a:ext>
            </a:extLst>
          </p:cNvPr>
          <p:cNvSpPr txBox="1"/>
          <p:nvPr/>
        </p:nvSpPr>
        <p:spPr>
          <a:xfrm>
            <a:off x="3479800" y="4803775"/>
            <a:ext cx="989012" cy="261610"/>
          </a:xfrm>
          <a:prstGeom prst="rect">
            <a:avLst/>
          </a:prstGeom>
          <a:noFill/>
        </p:spPr>
        <p:txBody>
          <a:bodyPr wrap="square">
            <a:spAutoFit/>
          </a:bodyPr>
          <a:lstStyle/>
          <a:p>
            <a:pPr algn="ctr"/>
            <a:r>
              <a:rPr lang="en-US" altLang="ja-JP" sz="1100" dirty="0">
                <a:solidFill>
                  <a:srgbClr val="58A854"/>
                </a:solidFill>
                <a:latin typeface="HG丸ｺﾞｼｯｸM-PRO" panose="020F0600000000000000" pitchFamily="50" charset="-128"/>
                <a:ea typeface="HG丸ｺﾞｼｯｸM-PRO" panose="020F0600000000000000" pitchFamily="50" charset="-128"/>
              </a:rPr>
              <a:t>Android</a:t>
            </a:r>
            <a:endParaRPr lang="ja-JP" altLang="en-US" sz="1100" dirty="0">
              <a:solidFill>
                <a:srgbClr val="58A854"/>
              </a:solidFill>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1016A272-A5FC-CDE7-D367-6ED7682CD434}"/>
              </a:ext>
            </a:extLst>
          </p:cNvPr>
          <p:cNvSpPr/>
          <p:nvPr/>
        </p:nvSpPr>
        <p:spPr>
          <a:xfrm>
            <a:off x="369000" y="7546975"/>
            <a:ext cx="6120000" cy="985952"/>
          </a:xfrm>
          <a:prstGeom prst="roundRect">
            <a:avLst>
              <a:gd name="adj" fmla="val 918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アプリの設定をします。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a:ea typeface="HG丸ｺﾞｼｯｸM-PRO"/>
              </a:rPr>
              <a:t>カメラ</a:t>
            </a:r>
            <a:r>
              <a:rPr kumimoji="1" lang="en-US" altLang="ja-JP" sz="1100" dirty="0">
                <a:solidFill>
                  <a:schemeClr val="tx1"/>
                </a:solidFill>
                <a:latin typeface="HG丸ｺﾞｼｯｸM-PRO"/>
                <a:ea typeface="HG丸ｺﾞｼｯｸM-PRO"/>
              </a:rPr>
              <a:t>/</a:t>
            </a:r>
            <a:r>
              <a:rPr kumimoji="1" lang="ja-JP" altLang="en-US" sz="1100" dirty="0">
                <a:solidFill>
                  <a:schemeClr val="tx1"/>
                </a:solidFill>
                <a:latin typeface="HG丸ｺﾞｼｯｸM-PRO"/>
                <a:ea typeface="HG丸ｺﾞｼｯｸM-PRO"/>
              </a:rPr>
              <a:t>通知</a:t>
            </a:r>
            <a:r>
              <a:rPr kumimoji="1" lang="en-US" altLang="ja-JP" sz="1100" dirty="0">
                <a:solidFill>
                  <a:schemeClr val="tx1"/>
                </a:solidFill>
                <a:latin typeface="HG丸ｺﾞｼｯｸM-PRO"/>
                <a:ea typeface="HG丸ｺﾞｼｯｸM-PRO"/>
              </a:rPr>
              <a:t>/</a:t>
            </a:r>
            <a:r>
              <a:rPr kumimoji="1" lang="ja-JP" altLang="en-US" sz="1100" dirty="0">
                <a:solidFill>
                  <a:schemeClr val="tx1"/>
                </a:solidFill>
                <a:latin typeface="HG丸ｺﾞｼｯｸM-PRO"/>
                <a:ea typeface="HG丸ｺﾞｼｯｸM-PRO"/>
              </a:rPr>
              <a:t>位置情報へのアクセス許可の確認画面が表示された場合、</a:t>
            </a:r>
            <a:endParaRPr lang="en-US" altLang="ja-JP" sz="1100" dirty="0">
              <a:solidFill>
                <a:schemeClr val="tx1"/>
              </a:solidFill>
              <a:latin typeface="HG丸ｺﾞｼｯｸM-PRO"/>
              <a:ea typeface="HG丸ｺﾞｼｯｸM-PRO"/>
            </a:endParaRPr>
          </a:p>
          <a:p>
            <a:r>
              <a:rPr kumimoji="1" lang="en-US" altLang="ja-JP" sz="1100" dirty="0">
                <a:solidFill>
                  <a:schemeClr val="tx1"/>
                </a:solidFill>
                <a:latin typeface="HG丸ｺﾞｼｯｸM-PRO"/>
                <a:ea typeface="HG丸ｺﾞｼｯｸM-PRO"/>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すべて</a:t>
            </a:r>
            <a:r>
              <a:rPr lang="ja-JP" altLang="en-US" sz="1100" dirty="0">
                <a:solidFill>
                  <a:schemeClr val="tx1"/>
                </a:solidFill>
                <a:latin typeface="HG丸ｺﾞｼｯｸM-PRO" panose="020F0600000000000000" pitchFamily="50" charset="-128"/>
                <a:ea typeface="HG丸ｺﾞｼｯｸM-PRO" panose="020F0600000000000000" pitchFamily="50" charset="-128"/>
              </a:rPr>
              <a:t>［許可］</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を選択してください。</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0" name="図 19" descr="QR コード&#10;&#10;自動的に生成された説明">
            <a:extLst>
              <a:ext uri="{FF2B5EF4-FFF2-40B4-BE49-F238E27FC236}">
                <a16:creationId xmlns:a16="http://schemas.microsoft.com/office/drawing/2014/main" id="{2253E6EA-9BE1-5CA1-0E5B-E814FCD830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2897" y="5098749"/>
            <a:ext cx="1620000" cy="1620000"/>
          </a:xfrm>
          <a:prstGeom prst="rect">
            <a:avLst/>
          </a:prstGeom>
        </p:spPr>
      </p:pic>
      <p:pic>
        <p:nvPicPr>
          <p:cNvPr id="24" name="図 23" descr="QR コード&#10;&#10;自動的に生成された説明">
            <a:extLst>
              <a:ext uri="{FF2B5EF4-FFF2-40B4-BE49-F238E27FC236}">
                <a16:creationId xmlns:a16="http://schemas.microsoft.com/office/drawing/2014/main" id="{9647F049-84CE-C16D-707A-412DCF97E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000" y="5084674"/>
            <a:ext cx="1620000" cy="1620000"/>
          </a:xfrm>
          <a:prstGeom prst="rect">
            <a:avLst/>
          </a:prstGeom>
        </p:spPr>
      </p:pic>
      <p:grpSp>
        <p:nvGrpSpPr>
          <p:cNvPr id="39" name="グループ化 38">
            <a:extLst>
              <a:ext uri="{FF2B5EF4-FFF2-40B4-BE49-F238E27FC236}">
                <a16:creationId xmlns:a16="http://schemas.microsoft.com/office/drawing/2014/main" id="{8B6F7A1E-A617-2BD7-0932-022E0A8E3338}"/>
              </a:ext>
            </a:extLst>
          </p:cNvPr>
          <p:cNvGrpSpPr/>
          <p:nvPr/>
        </p:nvGrpSpPr>
        <p:grpSpPr>
          <a:xfrm>
            <a:off x="3804788" y="1701220"/>
            <a:ext cx="1596953" cy="2569155"/>
            <a:chOff x="-6578755" y="-4492625"/>
            <a:chExt cx="5577849" cy="9599524"/>
          </a:xfrm>
          <a:effectLst>
            <a:outerShdw blurRad="63500" sx="102000" sy="102000" algn="ctr" rotWithShape="0">
              <a:prstClr val="black">
                <a:alpha val="40000"/>
              </a:prstClr>
            </a:outerShdw>
          </a:effectLst>
        </p:grpSpPr>
        <p:pic>
          <p:nvPicPr>
            <p:cNvPr id="35" name="図 34" descr="グラフィカル ユーザー インターフェイス, アプリケーション&#10;&#10;自動的に生成された説明">
              <a:extLst>
                <a:ext uri="{FF2B5EF4-FFF2-40B4-BE49-F238E27FC236}">
                  <a16:creationId xmlns:a16="http://schemas.microsoft.com/office/drawing/2014/main" id="{DCF81A6F-26F2-ADAE-DD28-97CD799C3C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156"/>
            <a:stretch/>
          </p:blipFill>
          <p:spPr>
            <a:xfrm>
              <a:off x="-6576603" y="-4492625"/>
              <a:ext cx="5575697" cy="9599524"/>
            </a:xfrm>
            <a:prstGeom prst="rect">
              <a:avLst/>
            </a:prstGeom>
          </p:spPr>
        </p:pic>
        <p:pic>
          <p:nvPicPr>
            <p:cNvPr id="37" name="図 36" descr="グラフィカル ユーザー インターフェイス, アプリケーション&#10;&#10;自動的に生成された説明">
              <a:extLst>
                <a:ext uri="{FF2B5EF4-FFF2-40B4-BE49-F238E27FC236}">
                  <a16:creationId xmlns:a16="http://schemas.microsoft.com/office/drawing/2014/main" id="{13B43E51-9D3D-CCF0-D1FE-415CD8637B7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3649" b="51172"/>
            <a:stretch/>
          </p:blipFill>
          <p:spPr>
            <a:xfrm>
              <a:off x="-6578755" y="1274187"/>
              <a:ext cx="5575697" cy="3487070"/>
            </a:xfrm>
            <a:prstGeom prst="rect">
              <a:avLst/>
            </a:prstGeom>
          </p:spPr>
        </p:pic>
      </p:grpSp>
      <p:grpSp>
        <p:nvGrpSpPr>
          <p:cNvPr id="38" name="グループ化 37">
            <a:extLst>
              <a:ext uri="{FF2B5EF4-FFF2-40B4-BE49-F238E27FC236}">
                <a16:creationId xmlns:a16="http://schemas.microsoft.com/office/drawing/2014/main" id="{2BD23686-44F1-71E6-9B86-139448DE12DC}"/>
              </a:ext>
            </a:extLst>
          </p:cNvPr>
          <p:cNvGrpSpPr/>
          <p:nvPr/>
        </p:nvGrpSpPr>
        <p:grpSpPr>
          <a:xfrm>
            <a:off x="1456260" y="1701220"/>
            <a:ext cx="1596953" cy="2569155"/>
            <a:chOff x="7013647" y="-2127464"/>
            <a:chExt cx="5577849" cy="9599525"/>
          </a:xfrm>
          <a:effectLst>
            <a:outerShdw blurRad="63500" sx="102000" sy="102000" algn="ctr" rotWithShape="0">
              <a:prstClr val="black">
                <a:alpha val="40000"/>
              </a:prstClr>
            </a:outerShdw>
          </a:effectLst>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8807CD07-CC15-7356-2BA7-0FFAC99B51C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156"/>
            <a:stretch/>
          </p:blipFill>
          <p:spPr>
            <a:xfrm>
              <a:off x="7015799" y="-2127464"/>
              <a:ext cx="5575697" cy="9599525"/>
            </a:xfrm>
            <a:prstGeom prst="rect">
              <a:avLst/>
            </a:prstGeom>
          </p:spPr>
        </p:pic>
        <p:pic>
          <p:nvPicPr>
            <p:cNvPr id="29" name="図 28" descr="グラフィカル ユーザー インターフェイス, アプリケーション&#10;&#10;自動的に生成された説明">
              <a:extLst>
                <a:ext uri="{FF2B5EF4-FFF2-40B4-BE49-F238E27FC236}">
                  <a16:creationId xmlns:a16="http://schemas.microsoft.com/office/drawing/2014/main" id="{3CF84474-C6AA-0865-280B-FE08F43B9E9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3696" b="20720"/>
            <a:stretch/>
          </p:blipFill>
          <p:spPr>
            <a:xfrm>
              <a:off x="7013647" y="625581"/>
              <a:ext cx="5575697" cy="6500837"/>
            </a:xfrm>
            <a:prstGeom prst="rect">
              <a:avLst/>
            </a:prstGeom>
          </p:spPr>
        </p:pic>
      </p:grpSp>
    </p:spTree>
    <p:extLst>
      <p:ext uri="{BB962C8B-B14F-4D97-AF65-F5344CB8AC3E}">
        <p14:creationId xmlns:p14="http://schemas.microsoft.com/office/powerpoint/2010/main" val="40318608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ログインおこなう </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0" name="四角形: 角を丸くする 19">
            <a:extLst>
              <a:ext uri="{FF2B5EF4-FFF2-40B4-BE49-F238E27FC236}">
                <a16:creationId xmlns:a16="http://schemas.microsoft.com/office/drawing/2014/main" id="{170A03E3-ABB8-8336-F978-E9BAF407F6D1}"/>
              </a:ext>
            </a:extLst>
          </p:cNvPr>
          <p:cNvSpPr/>
          <p:nvPr/>
        </p:nvSpPr>
        <p:spPr>
          <a:xfrm>
            <a:off x="369000" y="950399"/>
            <a:ext cx="6120000" cy="4767775"/>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パソコンログイン画面と同様に</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事前に届いているメールに記載された情報を入力し、</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［ログイン］をタップします。</a:t>
            </a:r>
            <a:endPar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6" name="図 25" descr="グラフィカル ユーザー インターフェイス, テキスト, アプリケーション, メール&#10;&#10;自動的に生成された説明">
            <a:extLst>
              <a:ext uri="{FF2B5EF4-FFF2-40B4-BE49-F238E27FC236}">
                <a16:creationId xmlns:a16="http://schemas.microsoft.com/office/drawing/2014/main" id="{F92B680E-AE4D-4E65-D636-5E38CC95F876}"/>
              </a:ext>
            </a:extLst>
          </p:cNvPr>
          <p:cNvPicPr>
            <a:picLocks noChangeAspect="1"/>
          </p:cNvPicPr>
          <p:nvPr/>
        </p:nvPicPr>
        <p:blipFill rotWithShape="1">
          <a:blip r:embed="rId3"/>
          <a:srcRect t="2905" b="20804"/>
          <a:stretch/>
        </p:blipFill>
        <p:spPr>
          <a:xfrm>
            <a:off x="2078999" y="1755776"/>
            <a:ext cx="2703403" cy="3666536"/>
          </a:xfrm>
          <a:prstGeom prst="rect">
            <a:avLst/>
          </a:prstGeom>
          <a:effectLst>
            <a:outerShdw blurRad="63500" sx="102000" sy="102000" algn="ctr" rotWithShape="0">
              <a:prstClr val="black">
                <a:alpha val="40000"/>
              </a:prstClr>
            </a:outerShdw>
          </a:effectLst>
        </p:spPr>
      </p:pic>
      <p:sp>
        <p:nvSpPr>
          <p:cNvPr id="27" name="四角形: 角を丸くする 26">
            <a:extLst>
              <a:ext uri="{FF2B5EF4-FFF2-40B4-BE49-F238E27FC236}">
                <a16:creationId xmlns:a16="http://schemas.microsoft.com/office/drawing/2014/main" id="{7BB88E52-E377-06D8-9415-FBF134C4EA1E}"/>
              </a:ext>
            </a:extLst>
          </p:cNvPr>
          <p:cNvSpPr/>
          <p:nvPr/>
        </p:nvSpPr>
        <p:spPr>
          <a:xfrm>
            <a:off x="2079000" y="2133600"/>
            <a:ext cx="2700000" cy="2031999"/>
          </a:xfrm>
          <a:prstGeom prst="roundRect">
            <a:avLst>
              <a:gd name="adj" fmla="val 302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FA6C41C3-DC43-1B15-56E9-D5D906CF80C6}"/>
              </a:ext>
            </a:extLst>
          </p:cNvPr>
          <p:cNvSpPr/>
          <p:nvPr/>
        </p:nvSpPr>
        <p:spPr>
          <a:xfrm>
            <a:off x="2079000" y="4641557"/>
            <a:ext cx="2700000" cy="329420"/>
          </a:xfrm>
          <a:prstGeom prst="roundRect">
            <a:avLst>
              <a:gd name="adj" fmla="val 16022"/>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77250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申請を承認する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108</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4" name="グループ化 3">
            <a:extLst>
              <a:ext uri="{FF2B5EF4-FFF2-40B4-BE49-F238E27FC236}">
                <a16:creationId xmlns:a16="http://schemas.microsoft.com/office/drawing/2014/main" id="{11097F4B-F3E2-063B-231A-2CE95FDFE81A}"/>
              </a:ext>
            </a:extLst>
          </p:cNvPr>
          <p:cNvGrpSpPr/>
          <p:nvPr/>
        </p:nvGrpSpPr>
        <p:grpSpPr>
          <a:xfrm>
            <a:off x="369000" y="950400"/>
            <a:ext cx="6120000" cy="4004501"/>
            <a:chOff x="369000" y="950400"/>
            <a:chExt cx="6120000" cy="4004501"/>
          </a:xfrm>
        </p:grpSpPr>
        <p:sp>
          <p:nvSpPr>
            <p:cNvPr id="5" name="四角形: 角を丸くする 4">
              <a:extLst>
                <a:ext uri="{FF2B5EF4-FFF2-40B4-BE49-F238E27FC236}">
                  <a16:creationId xmlns:a16="http://schemas.microsoft.com/office/drawing/2014/main" id="{79237EDF-E32E-41B5-1D55-831DC8B4DD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トップ画面の［各種承認］をタップし、承認したい申請を選択します。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FFC91C10-B789-A308-4E23-B27D43F8C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8" name="四角形: 角を丸くする 7">
            <a:extLst>
              <a:ext uri="{FF2B5EF4-FFF2-40B4-BE49-F238E27FC236}">
                <a16:creationId xmlns:a16="http://schemas.microsoft.com/office/drawing/2014/main" id="{BD6DF536-ECE6-57CF-16C3-EFB1D842CCA8}"/>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lang="ja-JP" altLang="en-US" sz="1100" dirty="0">
                <a:solidFill>
                  <a:schemeClr val="tx1"/>
                </a:solidFill>
                <a:latin typeface="HG丸ｺﾞｼｯｸM-PRO" panose="020F0600000000000000" pitchFamily="50" charset="-128"/>
                <a:ea typeface="HG丸ｺﾞｼｯｸM-PRO" panose="020F0600000000000000" pitchFamily="50" charset="-128"/>
              </a:rPr>
              <a:t>［承認］</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a:t>
            </a:r>
            <a:r>
              <a:rPr lang="ja-JP" altLang="en-US" sz="1100"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した後、［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］をタップすると承認が完了します。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30" name="二等辺三角形 29">
            <a:extLst>
              <a:ext uri="{FF2B5EF4-FFF2-40B4-BE49-F238E27FC236}">
                <a16:creationId xmlns:a16="http://schemas.microsoft.com/office/drawing/2014/main" id="{78FC56A4-151F-DF24-DFD6-958999AA2FED}"/>
              </a:ext>
            </a:extLst>
          </p:cNvPr>
          <p:cNvSpPr/>
          <p:nvPr/>
        </p:nvSpPr>
        <p:spPr>
          <a:xfrm rot="5400000">
            <a:off x="3029756" y="2986340"/>
            <a:ext cx="852874" cy="20678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テーブル&#10;&#10;自動的に生成された説明">
            <a:extLst>
              <a:ext uri="{FF2B5EF4-FFF2-40B4-BE49-F238E27FC236}">
                <a16:creationId xmlns:a16="http://schemas.microsoft.com/office/drawing/2014/main" id="{66F9F2FC-2185-D8AA-0045-4F9484B44A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33"/>
          <a:stretch/>
        </p:blipFill>
        <p:spPr>
          <a:xfrm>
            <a:off x="1045246" y="1642325"/>
            <a:ext cx="1655427" cy="2856650"/>
          </a:xfrm>
          <a:prstGeom prst="rect">
            <a:avLst/>
          </a:prstGeom>
          <a:effectLst>
            <a:outerShdw blurRad="63500" sx="102000" sy="102000" algn="ctr" rotWithShape="0">
              <a:prstClr val="black">
                <a:alpha val="40000"/>
              </a:prstClr>
            </a:outerShdw>
          </a:effectLst>
        </p:spPr>
      </p:pic>
      <p:pic>
        <p:nvPicPr>
          <p:cNvPr id="23" name="図 22">
            <a:extLst>
              <a:ext uri="{FF2B5EF4-FFF2-40B4-BE49-F238E27FC236}">
                <a16:creationId xmlns:a16="http://schemas.microsoft.com/office/drawing/2014/main" id="{25E2FFBE-F360-3FA7-00E3-70C513CA01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2" b="222"/>
          <a:stretch/>
        </p:blipFill>
        <p:spPr>
          <a:xfrm>
            <a:off x="4157327" y="1642325"/>
            <a:ext cx="1655427" cy="2856650"/>
          </a:xfrm>
          <a:prstGeom prst="rect">
            <a:avLst/>
          </a:prstGeom>
          <a:effectLst>
            <a:outerShdw blurRad="63500" sx="102000" sy="102000" algn="ctr" rotWithShape="0">
              <a:prstClr val="black">
                <a:alpha val="40000"/>
              </a:prstClr>
            </a:outerShdw>
          </a:effectLst>
        </p:spPr>
      </p:pic>
      <p:grpSp>
        <p:nvGrpSpPr>
          <p:cNvPr id="29" name="グループ化 28">
            <a:extLst>
              <a:ext uri="{FF2B5EF4-FFF2-40B4-BE49-F238E27FC236}">
                <a16:creationId xmlns:a16="http://schemas.microsoft.com/office/drawing/2014/main" id="{C67CE3C3-C925-78F7-8F05-79BFB89EC0D7}"/>
              </a:ext>
            </a:extLst>
          </p:cNvPr>
          <p:cNvGrpSpPr/>
          <p:nvPr/>
        </p:nvGrpSpPr>
        <p:grpSpPr>
          <a:xfrm>
            <a:off x="505787" y="5905845"/>
            <a:ext cx="5846427" cy="2860330"/>
            <a:chOff x="554373" y="5790695"/>
            <a:chExt cx="5846427" cy="2860330"/>
          </a:xfrm>
        </p:grpSpPr>
        <p:sp>
          <p:nvSpPr>
            <p:cNvPr id="24" name="二等辺三角形 23">
              <a:extLst>
                <a:ext uri="{FF2B5EF4-FFF2-40B4-BE49-F238E27FC236}">
                  <a16:creationId xmlns:a16="http://schemas.microsoft.com/office/drawing/2014/main" id="{D73A872B-0627-3224-DF47-82CB4D99B72A}"/>
                </a:ext>
              </a:extLst>
            </p:cNvPr>
            <p:cNvSpPr/>
            <p:nvPr/>
          </p:nvSpPr>
          <p:spPr>
            <a:xfrm rot="5400000">
              <a:off x="2039156" y="7134710"/>
              <a:ext cx="852874" cy="20678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33CAAFC7-23D5-7492-9C39-EBB2EE2CB1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2" b="222"/>
            <a:stretch/>
          </p:blipFill>
          <p:spPr>
            <a:xfrm>
              <a:off x="554373" y="5790695"/>
              <a:ext cx="1655427" cy="2856650"/>
            </a:xfrm>
            <a:prstGeom prst="rect">
              <a:avLst/>
            </a:prstGeom>
            <a:effectLst>
              <a:outerShdw blurRad="63500" sx="102000" sy="102000" algn="ctr" rotWithShape="0">
                <a:prstClr val="black">
                  <a:alpha val="40000"/>
                </a:prstClr>
              </a:outerShdw>
            </a:effectLst>
          </p:spPr>
        </p:pic>
        <p:pic>
          <p:nvPicPr>
            <p:cNvPr id="26" name="図 25">
              <a:extLst>
                <a:ext uri="{FF2B5EF4-FFF2-40B4-BE49-F238E27FC236}">
                  <a16:creationId xmlns:a16="http://schemas.microsoft.com/office/drawing/2014/main" id="{B53B6796-5BCE-B8B2-5989-FB48088EDF8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 r="93"/>
            <a:stretch/>
          </p:blipFill>
          <p:spPr>
            <a:xfrm>
              <a:off x="2649873" y="5794375"/>
              <a:ext cx="1655427" cy="2856650"/>
            </a:xfrm>
            <a:prstGeom prst="rect">
              <a:avLst/>
            </a:prstGeom>
            <a:effectLst>
              <a:outerShdw blurRad="63500" sx="102000" sy="102000" algn="ctr" rotWithShape="0">
                <a:prstClr val="black">
                  <a:alpha val="40000"/>
                </a:prstClr>
              </a:outerShdw>
            </a:effectLst>
          </p:spPr>
        </p:pic>
        <p:pic>
          <p:nvPicPr>
            <p:cNvPr id="27" name="図 26">
              <a:extLst>
                <a:ext uri="{FF2B5EF4-FFF2-40B4-BE49-F238E27FC236}">
                  <a16:creationId xmlns:a16="http://schemas.microsoft.com/office/drawing/2014/main" id="{67A76476-19EC-C936-C951-9DA64D1A0D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14" b="214"/>
            <a:stretch/>
          </p:blipFill>
          <p:spPr>
            <a:xfrm>
              <a:off x="4745373" y="5790695"/>
              <a:ext cx="1655427" cy="2856650"/>
            </a:xfrm>
            <a:prstGeom prst="rect">
              <a:avLst/>
            </a:prstGeom>
            <a:effectLst>
              <a:outerShdw blurRad="63500" sx="102000" sy="102000" algn="ctr" rotWithShape="0">
                <a:prstClr val="black">
                  <a:alpha val="40000"/>
                </a:prstClr>
              </a:outerShdw>
            </a:effectLst>
          </p:spPr>
        </p:pic>
        <p:sp>
          <p:nvSpPr>
            <p:cNvPr id="28" name="二等辺三角形 27">
              <a:extLst>
                <a:ext uri="{FF2B5EF4-FFF2-40B4-BE49-F238E27FC236}">
                  <a16:creationId xmlns:a16="http://schemas.microsoft.com/office/drawing/2014/main" id="{B5F0E379-D4BD-EDEF-8BAC-C3390F56ABE3}"/>
                </a:ext>
              </a:extLst>
            </p:cNvPr>
            <p:cNvSpPr/>
            <p:nvPr/>
          </p:nvSpPr>
          <p:spPr>
            <a:xfrm rot="5400000">
              <a:off x="4118370" y="7134711"/>
              <a:ext cx="852874" cy="20678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四角形: 角を丸くする 32">
            <a:extLst>
              <a:ext uri="{FF2B5EF4-FFF2-40B4-BE49-F238E27FC236}">
                <a16:creationId xmlns:a16="http://schemas.microsoft.com/office/drawing/2014/main" id="{74A3B2C1-A8DB-A295-F940-84475696077B}"/>
              </a:ext>
            </a:extLst>
          </p:cNvPr>
          <p:cNvSpPr/>
          <p:nvPr/>
        </p:nvSpPr>
        <p:spPr>
          <a:xfrm>
            <a:off x="2161214" y="4270375"/>
            <a:ext cx="539459" cy="228600"/>
          </a:xfrm>
          <a:prstGeom prst="roundRect">
            <a:avLst>
              <a:gd name="adj" fmla="val 16022"/>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DE932576-E3A5-08A0-5155-9A3AA9667209}"/>
              </a:ext>
            </a:extLst>
          </p:cNvPr>
          <p:cNvSpPr/>
          <p:nvPr/>
        </p:nvSpPr>
        <p:spPr>
          <a:xfrm>
            <a:off x="4123098" y="3070649"/>
            <a:ext cx="1689656" cy="590125"/>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1165B2DC-B676-3DDE-D9E6-E7EBFF05D1A4}"/>
              </a:ext>
            </a:extLst>
          </p:cNvPr>
          <p:cNvSpPr/>
          <p:nvPr/>
        </p:nvSpPr>
        <p:spPr>
          <a:xfrm>
            <a:off x="1371600" y="8270024"/>
            <a:ext cx="711057" cy="191351"/>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四角形: 角を丸くする 35">
            <a:extLst>
              <a:ext uri="{FF2B5EF4-FFF2-40B4-BE49-F238E27FC236}">
                <a16:creationId xmlns:a16="http://schemas.microsoft.com/office/drawing/2014/main" id="{BD5D0C2C-DCA6-FC8D-55FA-FB9D9743DB71}"/>
              </a:ext>
            </a:extLst>
          </p:cNvPr>
          <p:cNvSpPr/>
          <p:nvPr/>
        </p:nvSpPr>
        <p:spPr>
          <a:xfrm flipV="1">
            <a:off x="3456193" y="7429410"/>
            <a:ext cx="711057" cy="269965"/>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B33BB28-C766-CA8D-0977-C70ACFA5FEF8}"/>
              </a:ext>
            </a:extLst>
          </p:cNvPr>
          <p:cNvSpPr/>
          <p:nvPr/>
        </p:nvSpPr>
        <p:spPr>
          <a:xfrm flipV="1">
            <a:off x="4752687" y="7509725"/>
            <a:ext cx="1495713" cy="189650"/>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0967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実績を確認する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109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メニューマークから［従業員設定］をタップし、［従業員一覧］をタップします。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該当の従業員名を選択し、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［勤務情報］</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タブをタップします。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grpSp>
        <p:nvGrpSpPr>
          <p:cNvPr id="4" name="グループ化 3">
            <a:extLst>
              <a:ext uri="{FF2B5EF4-FFF2-40B4-BE49-F238E27FC236}">
                <a16:creationId xmlns:a16="http://schemas.microsoft.com/office/drawing/2014/main" id="{2173B07B-1484-7CE4-E3B2-BA65FF533F46}"/>
              </a:ext>
            </a:extLst>
          </p:cNvPr>
          <p:cNvGrpSpPr/>
          <p:nvPr/>
        </p:nvGrpSpPr>
        <p:grpSpPr>
          <a:xfrm>
            <a:off x="505787" y="1638645"/>
            <a:ext cx="5846427" cy="2860330"/>
            <a:chOff x="554373" y="5790695"/>
            <a:chExt cx="5846427" cy="2860330"/>
          </a:xfrm>
        </p:grpSpPr>
        <p:sp>
          <p:nvSpPr>
            <p:cNvPr id="6" name="二等辺三角形 5">
              <a:extLst>
                <a:ext uri="{FF2B5EF4-FFF2-40B4-BE49-F238E27FC236}">
                  <a16:creationId xmlns:a16="http://schemas.microsoft.com/office/drawing/2014/main" id="{5A0948C1-CC40-40E9-6123-9D03180129B0}"/>
                </a:ext>
              </a:extLst>
            </p:cNvPr>
            <p:cNvSpPr/>
            <p:nvPr/>
          </p:nvSpPr>
          <p:spPr>
            <a:xfrm rot="5400000">
              <a:off x="2039156" y="7134710"/>
              <a:ext cx="852874" cy="20678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681D158F-218A-BC3F-5B89-D24C13FE45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 b="2"/>
            <a:stretch/>
          </p:blipFill>
          <p:spPr>
            <a:xfrm>
              <a:off x="554373" y="5790695"/>
              <a:ext cx="1655427" cy="2856650"/>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32BD8AE3-C5BF-6F17-AD98-3945667C9B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 b="2"/>
            <a:stretch/>
          </p:blipFill>
          <p:spPr>
            <a:xfrm>
              <a:off x="2649873" y="5794375"/>
              <a:ext cx="1655427" cy="2856650"/>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80D2C126-5745-97EC-5291-9A760C8ABA4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39" b="339"/>
            <a:stretch/>
          </p:blipFill>
          <p:spPr>
            <a:xfrm>
              <a:off x="4745373" y="5790695"/>
              <a:ext cx="1655427" cy="2856650"/>
            </a:xfrm>
            <a:prstGeom prst="rect">
              <a:avLst/>
            </a:prstGeom>
            <a:effectLst>
              <a:outerShdw blurRad="63500" sx="102000" sy="102000" algn="ctr" rotWithShape="0">
                <a:prstClr val="black">
                  <a:alpha val="40000"/>
                </a:prstClr>
              </a:outerShdw>
            </a:effectLst>
          </p:spPr>
        </p:pic>
        <p:sp>
          <p:nvSpPr>
            <p:cNvPr id="14" name="二等辺三角形 13">
              <a:extLst>
                <a:ext uri="{FF2B5EF4-FFF2-40B4-BE49-F238E27FC236}">
                  <a16:creationId xmlns:a16="http://schemas.microsoft.com/office/drawing/2014/main" id="{47236125-C030-9F6C-3E24-278A8D2DF142}"/>
                </a:ext>
              </a:extLst>
            </p:cNvPr>
            <p:cNvSpPr/>
            <p:nvPr/>
          </p:nvSpPr>
          <p:spPr>
            <a:xfrm rot="5400000">
              <a:off x="4118370" y="7134711"/>
              <a:ext cx="852874" cy="20678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C735F83E-CFB2-35BE-988C-6C7A9AD13D1A}"/>
              </a:ext>
            </a:extLst>
          </p:cNvPr>
          <p:cNvSpPr/>
          <p:nvPr/>
        </p:nvSpPr>
        <p:spPr>
          <a:xfrm>
            <a:off x="526352" y="1638645"/>
            <a:ext cx="177657" cy="193476"/>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333E25F5-A4CB-C0E3-6A03-C65EF703C410}"/>
              </a:ext>
            </a:extLst>
          </p:cNvPr>
          <p:cNvSpPr/>
          <p:nvPr/>
        </p:nvSpPr>
        <p:spPr>
          <a:xfrm flipV="1">
            <a:off x="2613987" y="1831975"/>
            <a:ext cx="1348413" cy="207486"/>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E378D096-B6A5-4583-752A-90F45B310E28}"/>
              </a:ext>
            </a:extLst>
          </p:cNvPr>
          <p:cNvSpPr/>
          <p:nvPr/>
        </p:nvSpPr>
        <p:spPr>
          <a:xfrm flipV="1">
            <a:off x="4696787" y="2060575"/>
            <a:ext cx="1655426" cy="152400"/>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 name="グループ化 18">
            <a:extLst>
              <a:ext uri="{FF2B5EF4-FFF2-40B4-BE49-F238E27FC236}">
                <a16:creationId xmlns:a16="http://schemas.microsoft.com/office/drawing/2014/main" id="{CDA8987E-A828-EE35-1FCF-BAC6738FF841}"/>
              </a:ext>
            </a:extLst>
          </p:cNvPr>
          <p:cNvGrpSpPr/>
          <p:nvPr/>
        </p:nvGrpSpPr>
        <p:grpSpPr>
          <a:xfrm>
            <a:off x="505787" y="5905845"/>
            <a:ext cx="5846427" cy="2860330"/>
            <a:chOff x="554373" y="5790695"/>
            <a:chExt cx="5846427" cy="2860330"/>
          </a:xfrm>
        </p:grpSpPr>
        <p:sp>
          <p:nvSpPr>
            <p:cNvPr id="23" name="二等辺三角形 22">
              <a:extLst>
                <a:ext uri="{FF2B5EF4-FFF2-40B4-BE49-F238E27FC236}">
                  <a16:creationId xmlns:a16="http://schemas.microsoft.com/office/drawing/2014/main" id="{724CFF52-D915-F126-737D-EFA7E0CD9C4C}"/>
                </a:ext>
              </a:extLst>
            </p:cNvPr>
            <p:cNvSpPr/>
            <p:nvPr/>
          </p:nvSpPr>
          <p:spPr>
            <a:xfrm rot="5400000">
              <a:off x="2039156" y="7134710"/>
              <a:ext cx="852874" cy="20678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24DF8AA9-6480-1023-A682-658360F617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6" b="96"/>
            <a:stretch/>
          </p:blipFill>
          <p:spPr>
            <a:xfrm>
              <a:off x="554373" y="5790695"/>
              <a:ext cx="1655427" cy="2856650"/>
            </a:xfrm>
            <a:prstGeom prst="rect">
              <a:avLst/>
            </a:prstGeom>
            <a:effectLst>
              <a:outerShdw blurRad="63500" sx="102000" sy="102000" algn="ctr" rotWithShape="0">
                <a:prstClr val="black">
                  <a:alpha val="40000"/>
                </a:prstClr>
              </a:outerShdw>
            </a:effectLst>
          </p:spPr>
        </p:pic>
        <p:pic>
          <p:nvPicPr>
            <p:cNvPr id="26" name="図 25">
              <a:extLst>
                <a:ext uri="{FF2B5EF4-FFF2-40B4-BE49-F238E27FC236}">
                  <a16:creationId xmlns:a16="http://schemas.microsoft.com/office/drawing/2014/main" id="{BFEFDE28-29A8-EAA8-997E-04F4ED6A931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22" b="222"/>
            <a:stretch/>
          </p:blipFill>
          <p:spPr>
            <a:xfrm>
              <a:off x="2649873" y="5794375"/>
              <a:ext cx="1655427" cy="2856650"/>
            </a:xfrm>
            <a:prstGeom prst="rect">
              <a:avLst/>
            </a:prstGeom>
            <a:effectLst>
              <a:outerShdw blurRad="63500" sx="102000" sy="102000" algn="ctr" rotWithShape="0">
                <a:prstClr val="black">
                  <a:alpha val="40000"/>
                </a:prstClr>
              </a:outerShdw>
            </a:effectLst>
          </p:spPr>
        </p:pic>
        <p:pic>
          <p:nvPicPr>
            <p:cNvPr id="27" name="図 26">
              <a:extLst>
                <a:ext uri="{FF2B5EF4-FFF2-40B4-BE49-F238E27FC236}">
                  <a16:creationId xmlns:a16="http://schemas.microsoft.com/office/drawing/2014/main" id="{1D54CA16-CB31-A09B-9EC2-C2BECC383D2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2" r="252"/>
            <a:stretch/>
          </p:blipFill>
          <p:spPr>
            <a:xfrm>
              <a:off x="4745373" y="5790695"/>
              <a:ext cx="1655427" cy="2856650"/>
            </a:xfrm>
            <a:prstGeom prst="rect">
              <a:avLst/>
            </a:prstGeom>
            <a:effectLst>
              <a:outerShdw blurRad="63500" sx="102000" sy="102000" algn="ctr" rotWithShape="0">
                <a:prstClr val="black">
                  <a:alpha val="40000"/>
                </a:prstClr>
              </a:outerShdw>
            </a:effectLst>
          </p:spPr>
        </p:pic>
        <p:sp>
          <p:nvSpPr>
            <p:cNvPr id="28" name="二等辺三角形 27">
              <a:extLst>
                <a:ext uri="{FF2B5EF4-FFF2-40B4-BE49-F238E27FC236}">
                  <a16:creationId xmlns:a16="http://schemas.microsoft.com/office/drawing/2014/main" id="{E54148D8-CD21-857E-41D0-CB406F57CFE1}"/>
                </a:ext>
              </a:extLst>
            </p:cNvPr>
            <p:cNvSpPr/>
            <p:nvPr/>
          </p:nvSpPr>
          <p:spPr>
            <a:xfrm rot="5400000">
              <a:off x="4118370" y="7134711"/>
              <a:ext cx="852874" cy="20678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四角形: 角を丸くする 28">
            <a:extLst>
              <a:ext uri="{FF2B5EF4-FFF2-40B4-BE49-F238E27FC236}">
                <a16:creationId xmlns:a16="http://schemas.microsoft.com/office/drawing/2014/main" id="{BDF02012-7F98-B708-B968-2D6278779890}"/>
              </a:ext>
            </a:extLst>
          </p:cNvPr>
          <p:cNvSpPr/>
          <p:nvPr/>
        </p:nvSpPr>
        <p:spPr>
          <a:xfrm>
            <a:off x="526209" y="7165975"/>
            <a:ext cx="1635005" cy="229016"/>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14F44EC2-D031-AD6C-8ED3-522F6A56D1CB}"/>
              </a:ext>
            </a:extLst>
          </p:cNvPr>
          <p:cNvSpPr/>
          <p:nvPr/>
        </p:nvSpPr>
        <p:spPr>
          <a:xfrm flipV="1">
            <a:off x="3429000" y="6327775"/>
            <a:ext cx="711057" cy="269965"/>
          </a:xfrm>
          <a:prstGeom prst="roundRect">
            <a:avLst>
              <a:gd name="adj" fmla="val 7414"/>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E3F59426-8B66-DD8F-D3E2-27CF6D0BC1F0}"/>
              </a:ext>
            </a:extLst>
          </p:cNvPr>
          <p:cNvSpPr/>
          <p:nvPr/>
        </p:nvSpPr>
        <p:spPr>
          <a:xfrm flipV="1">
            <a:off x="4696787" y="6831989"/>
            <a:ext cx="1635004" cy="1705585"/>
          </a:xfrm>
          <a:prstGeom prst="roundRect">
            <a:avLst>
              <a:gd name="adj" fmla="val 4307"/>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2796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31B32CC5-26AC-4E1F-686C-140A2E09A355}"/>
              </a:ext>
            </a:extLst>
          </p:cNvPr>
          <p:cNvGrpSpPr/>
          <p:nvPr/>
        </p:nvGrpSpPr>
        <p:grpSpPr>
          <a:xfrm>
            <a:off x="609600" y="2057258"/>
            <a:ext cx="5638801" cy="2746517"/>
            <a:chOff x="1600200" y="2284912"/>
            <a:chExt cx="5638801" cy="2746517"/>
          </a:xfrm>
        </p:grpSpPr>
        <p:pic>
          <p:nvPicPr>
            <p:cNvPr id="2" name="図 1">
              <a:extLst>
                <a:ext uri="{FF2B5EF4-FFF2-40B4-BE49-F238E27FC236}">
                  <a16:creationId xmlns:a16="http://schemas.microsoft.com/office/drawing/2014/main" id="{46AF7755-9E47-EBB9-4F86-123A278CD4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8" r="708"/>
            <a:stretch/>
          </p:blipFill>
          <p:spPr>
            <a:xfrm>
              <a:off x="1600201" y="2290718"/>
              <a:ext cx="5638800" cy="2740711"/>
            </a:xfrm>
            <a:prstGeom prst="rect">
              <a:avLst/>
            </a:prstGeom>
            <a:ln>
              <a:noFill/>
            </a:ln>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728DAB90-51D5-923E-FB82-D7D18005030B}"/>
                </a:ext>
              </a:extLst>
            </p:cNvPr>
            <p:cNvSpPr/>
            <p:nvPr/>
          </p:nvSpPr>
          <p:spPr>
            <a:xfrm>
              <a:off x="1600200" y="2284912"/>
              <a:ext cx="773690" cy="2746517"/>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二等辺三角形 10">
            <a:extLst>
              <a:ext uri="{FF2B5EF4-FFF2-40B4-BE49-F238E27FC236}">
                <a16:creationId xmlns:a16="http://schemas.microsoft.com/office/drawing/2014/main" id="{0B123089-D1A5-F133-4E2E-22ADA5DC2EEC}"/>
              </a:ext>
            </a:extLst>
          </p:cNvPr>
          <p:cNvSpPr/>
          <p:nvPr/>
        </p:nvSpPr>
        <p:spPr>
          <a:xfrm rot="14369123">
            <a:off x="1804347" y="2791948"/>
            <a:ext cx="338967" cy="74133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メニューバーの内容確認する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11</a:t>
            </a:fld>
            <a:endParaRPr lang="ja-JP" altLang="en-US" dirty="0"/>
          </a:p>
        </p:txBody>
      </p:sp>
      <p:sp>
        <p:nvSpPr>
          <p:cNvPr id="18" name="テキスト ボックス 17">
            <a:extLst>
              <a:ext uri="{FF2B5EF4-FFF2-40B4-BE49-F238E27FC236}">
                <a16:creationId xmlns:a16="http://schemas.microsoft.com/office/drawing/2014/main" id="{6FC4DCCE-5CE5-5BC8-9CCF-2ABF032BB271}"/>
              </a:ext>
            </a:extLst>
          </p:cNvPr>
          <p:cNvSpPr txBox="1"/>
          <p:nvPr/>
        </p:nvSpPr>
        <p:spPr>
          <a:xfrm>
            <a:off x="360000" y="900000"/>
            <a:ext cx="6120000" cy="261610"/>
          </a:xfrm>
          <a:prstGeom prst="rect">
            <a:avLst/>
          </a:prstGeom>
          <a:noFill/>
        </p:spPr>
        <p:txBody>
          <a:bodyPr wrap="square" rtlCol="0">
            <a:spAutoFit/>
          </a:bodyPr>
          <a:lstStyle/>
          <a:p>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この後の章にて使用するメニューバーの概要をご紹介します。対象は以下の箇所です。</a:t>
            </a:r>
            <a:endParaRPr lang="ja-JP" altLang="en-US" sz="11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27" name="グループ化 26">
            <a:extLst>
              <a:ext uri="{FF2B5EF4-FFF2-40B4-BE49-F238E27FC236}">
                <a16:creationId xmlns:a16="http://schemas.microsoft.com/office/drawing/2014/main" id="{56EB71E5-6F53-A801-E94C-A3D11E96CB5F}"/>
              </a:ext>
            </a:extLst>
          </p:cNvPr>
          <p:cNvGrpSpPr/>
          <p:nvPr/>
        </p:nvGrpSpPr>
        <p:grpSpPr>
          <a:xfrm>
            <a:off x="369000" y="1269252"/>
            <a:ext cx="6120000" cy="410323"/>
            <a:chOff x="-64164" y="4320905"/>
            <a:chExt cx="6480000" cy="536241"/>
          </a:xfrm>
        </p:grpSpPr>
        <p:sp>
          <p:nvSpPr>
            <p:cNvPr id="28" name="四角形: 角を丸くする 27">
              <a:extLst>
                <a:ext uri="{FF2B5EF4-FFF2-40B4-BE49-F238E27FC236}">
                  <a16:creationId xmlns:a16="http://schemas.microsoft.com/office/drawing/2014/main" id="{6D1562E4-F45F-1138-6E6C-699968A1B16C}"/>
                </a:ext>
              </a:extLst>
            </p:cNvPr>
            <p:cNvSpPr/>
            <p:nvPr/>
          </p:nvSpPr>
          <p:spPr>
            <a:xfrm>
              <a:off x="-64164" y="4462285"/>
              <a:ext cx="6480000" cy="394861"/>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付与されている権限によって、表示される項目が異なります。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9" name="グループ化 28">
              <a:extLst>
                <a:ext uri="{FF2B5EF4-FFF2-40B4-BE49-F238E27FC236}">
                  <a16:creationId xmlns:a16="http://schemas.microsoft.com/office/drawing/2014/main" id="{70D27553-AD0D-29A4-4F95-7726BEF38D22}"/>
                </a:ext>
              </a:extLst>
            </p:cNvPr>
            <p:cNvGrpSpPr/>
            <p:nvPr/>
          </p:nvGrpSpPr>
          <p:grpSpPr>
            <a:xfrm>
              <a:off x="106920" y="4320905"/>
              <a:ext cx="699405" cy="203107"/>
              <a:chOff x="49770" y="4320905"/>
              <a:chExt cx="699405" cy="203107"/>
            </a:xfrm>
          </p:grpSpPr>
          <p:sp>
            <p:nvSpPr>
              <p:cNvPr id="30" name="正方形/長方形 29">
                <a:extLst>
                  <a:ext uri="{FF2B5EF4-FFF2-40B4-BE49-F238E27FC236}">
                    <a16:creationId xmlns:a16="http://schemas.microsoft.com/office/drawing/2014/main" id="{A8A87E7E-B3A1-AF36-73A3-C321478373A7}"/>
                  </a:ext>
                </a:extLst>
              </p:cNvPr>
              <p:cNvSpPr/>
              <p:nvPr/>
            </p:nvSpPr>
            <p:spPr>
              <a:xfrm>
                <a:off x="49770" y="4320905"/>
                <a:ext cx="699405" cy="20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32" name="グラフィックス 31" descr="警告 単色塗りつぶし">
                <a:extLst>
                  <a:ext uri="{FF2B5EF4-FFF2-40B4-BE49-F238E27FC236}">
                    <a16:creationId xmlns:a16="http://schemas.microsoft.com/office/drawing/2014/main" id="{91CC0529-D1F4-43F7-5793-790472492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6411" y="4320905"/>
                <a:ext cx="203108" cy="203107"/>
              </a:xfrm>
              <a:prstGeom prst="rect">
                <a:avLst/>
              </a:prstGeom>
            </p:spPr>
          </p:pic>
        </p:grpSp>
      </p:grpSp>
      <p:sp>
        <p:nvSpPr>
          <p:cNvPr id="10" name="四角形: 角を丸くする 9">
            <a:extLst>
              <a:ext uri="{FF2B5EF4-FFF2-40B4-BE49-F238E27FC236}">
                <a16:creationId xmlns:a16="http://schemas.microsoft.com/office/drawing/2014/main" id="{7A7AF4CB-34BF-F17A-F0B2-4F7EB33C11F1}"/>
              </a:ext>
            </a:extLst>
          </p:cNvPr>
          <p:cNvSpPr/>
          <p:nvPr/>
        </p:nvSpPr>
        <p:spPr>
          <a:xfrm>
            <a:off x="1973831" y="1927781"/>
            <a:ext cx="1836169" cy="3028394"/>
          </a:xfrm>
          <a:prstGeom prst="roundRect">
            <a:avLst>
              <a:gd name="adj" fmla="val 688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spcAft>
                <a:spcPts val="300"/>
              </a:spcAft>
            </a:pPr>
            <a:r>
              <a:rPr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① スケジュール</a:t>
            </a:r>
            <a:endParaRPr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kumimoji="1"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② 勤務実績</a:t>
            </a:r>
            <a:endParaRPr kumimoji="1"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③ 申請承認</a:t>
            </a:r>
            <a:endParaRPr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④ 予実管理</a:t>
            </a:r>
            <a:endParaRPr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kumimoji="1"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⑤ 打刻グループ</a:t>
            </a:r>
            <a:endParaRPr kumimoji="1"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kumimoji="1"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⑥ 従業員設定</a:t>
            </a:r>
            <a:endParaRPr kumimoji="1"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⑦ 休日休暇設定</a:t>
            </a:r>
            <a:endParaRPr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kumimoji="1"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⑧ データ出力</a:t>
            </a:r>
            <a:endParaRPr kumimoji="1"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⑨ 統計</a:t>
            </a:r>
            <a:endParaRPr lang="en-US" altLang="ja-JP" sz="1400" dirty="0">
              <a:ln w="15875">
                <a:noFill/>
              </a:ln>
              <a:solidFill>
                <a:schemeClr val="tx1"/>
              </a:solidFill>
              <a:latin typeface="HG丸ｺﾞｼｯｸM-PRO" panose="020F0600000000000000" pitchFamily="50" charset="-128"/>
              <a:ea typeface="HG丸ｺﾞｼｯｸM-PRO" panose="020F0600000000000000" pitchFamily="50" charset="-128"/>
            </a:endParaRPr>
          </a:p>
          <a:p>
            <a:pPr marL="108000">
              <a:spcAft>
                <a:spcPts val="300"/>
              </a:spcAft>
            </a:pPr>
            <a:r>
              <a:rPr kumimoji="1" lang="ja-JP" altLang="en-US" sz="1400" dirty="0">
                <a:ln w="15875">
                  <a:noFill/>
                </a:ln>
                <a:solidFill>
                  <a:schemeClr val="tx1"/>
                </a:solidFill>
                <a:latin typeface="HG丸ｺﾞｼｯｸM-PRO" panose="020F0600000000000000" pitchFamily="50" charset="-128"/>
                <a:ea typeface="HG丸ｺﾞｼｯｸM-PRO" panose="020F0600000000000000" pitchFamily="50" charset="-128"/>
              </a:rPr>
              <a:t>⑩ 設定</a:t>
            </a:r>
          </a:p>
        </p:txBody>
      </p:sp>
      <p:grpSp>
        <p:nvGrpSpPr>
          <p:cNvPr id="14" name="グループ化 13">
            <a:extLst>
              <a:ext uri="{FF2B5EF4-FFF2-40B4-BE49-F238E27FC236}">
                <a16:creationId xmlns:a16="http://schemas.microsoft.com/office/drawing/2014/main" id="{8D55C9C7-C3AB-30B6-2EE7-CA51648C6D9D}"/>
              </a:ext>
            </a:extLst>
          </p:cNvPr>
          <p:cNvGrpSpPr/>
          <p:nvPr/>
        </p:nvGrpSpPr>
        <p:grpSpPr>
          <a:xfrm>
            <a:off x="530576" y="5374246"/>
            <a:ext cx="5958424" cy="302141"/>
            <a:chOff x="530578" y="5492892"/>
            <a:chExt cx="5958424" cy="302141"/>
          </a:xfrm>
        </p:grpSpPr>
        <p:sp>
          <p:nvSpPr>
            <p:cNvPr id="12" name="四角形: 角を丸くする 11">
              <a:extLst>
                <a:ext uri="{FF2B5EF4-FFF2-40B4-BE49-F238E27FC236}">
                  <a16:creationId xmlns:a16="http://schemas.microsoft.com/office/drawing/2014/main" id="{1FBEE38F-BDF7-C43F-5DE8-75CF732B562E}"/>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rPr>
                <a:t> ① スケジュール</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1D90BB55-7FDB-2A83-97A3-8FF0A01FFD65}"/>
                </a:ext>
              </a:extLst>
            </p:cNvPr>
            <p:cNvSpPr txBox="1"/>
            <p:nvPr/>
          </p:nvSpPr>
          <p:spPr>
            <a:xfrm>
              <a:off x="2133600" y="5513157"/>
              <a:ext cx="4355402" cy="261610"/>
            </a:xfrm>
            <a:prstGeom prst="rect">
              <a:avLst/>
            </a:prstGeom>
            <a:no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スケジュールの確認や登録、編集する際にご利用ください。</a:t>
              </a:r>
              <a:endParaRPr kumimoji="1" lang="ja-JP" altLang="en-US" sz="1100" dirty="0">
                <a:latin typeface="HG丸ｺﾞｼｯｸM-PRO" panose="020F0600000000000000" pitchFamily="50" charset="-128"/>
                <a:ea typeface="HG丸ｺﾞｼｯｸM-PRO" panose="020F0600000000000000" pitchFamily="50" charset="-128"/>
              </a:endParaRPr>
            </a:p>
          </p:txBody>
        </p:sp>
      </p:grpSp>
      <p:grpSp>
        <p:nvGrpSpPr>
          <p:cNvPr id="15" name="グループ化 14">
            <a:extLst>
              <a:ext uri="{FF2B5EF4-FFF2-40B4-BE49-F238E27FC236}">
                <a16:creationId xmlns:a16="http://schemas.microsoft.com/office/drawing/2014/main" id="{D2488E78-A1BA-873D-A662-4AFCF16251BE}"/>
              </a:ext>
            </a:extLst>
          </p:cNvPr>
          <p:cNvGrpSpPr/>
          <p:nvPr/>
        </p:nvGrpSpPr>
        <p:grpSpPr>
          <a:xfrm>
            <a:off x="530576" y="5768356"/>
            <a:ext cx="5794024" cy="302141"/>
            <a:chOff x="530578" y="5492892"/>
            <a:chExt cx="5794024" cy="302141"/>
          </a:xfrm>
        </p:grpSpPr>
        <p:sp>
          <p:nvSpPr>
            <p:cNvPr id="16" name="四角形: 角を丸くする 15">
              <a:extLst>
                <a:ext uri="{FF2B5EF4-FFF2-40B4-BE49-F238E27FC236}">
                  <a16:creationId xmlns:a16="http://schemas.microsoft.com/office/drawing/2014/main" id="{239F8A30-C33E-271B-318F-D4E39141E2EC}"/>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rPr>
                <a:t> ② 勤務実績</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DBEAC0D6-7D4F-C88E-3038-71CD78539094}"/>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実績の確認</a:t>
              </a:r>
              <a:r>
                <a:rPr lang="ja-JP" altLang="en-US" sz="1100" dirty="0">
                  <a:latin typeface="HG丸ｺﾞｼｯｸM-PRO" panose="020F0600000000000000" pitchFamily="50" charset="-128"/>
                  <a:ea typeface="HG丸ｺﾞｼｯｸM-PRO" panose="020F0600000000000000" pitchFamily="50" charset="-128"/>
                </a:rPr>
                <a:t>や編集する際にご利用ください。</a:t>
              </a:r>
              <a:endParaRPr kumimoji="1" lang="ja-JP" altLang="en-US" sz="1100" dirty="0">
                <a:latin typeface="HG丸ｺﾞｼｯｸM-PRO" panose="020F0600000000000000" pitchFamily="50" charset="-128"/>
                <a:ea typeface="HG丸ｺﾞｼｯｸM-PRO" panose="020F0600000000000000" pitchFamily="50" charset="-128"/>
              </a:endParaRPr>
            </a:p>
          </p:txBody>
        </p:sp>
      </p:grpSp>
      <p:grpSp>
        <p:nvGrpSpPr>
          <p:cNvPr id="37" name="グループ化 36">
            <a:extLst>
              <a:ext uri="{FF2B5EF4-FFF2-40B4-BE49-F238E27FC236}">
                <a16:creationId xmlns:a16="http://schemas.microsoft.com/office/drawing/2014/main" id="{939FE210-9857-03F6-6D09-B297C90A5ED4}"/>
              </a:ext>
            </a:extLst>
          </p:cNvPr>
          <p:cNvGrpSpPr/>
          <p:nvPr/>
        </p:nvGrpSpPr>
        <p:grpSpPr>
          <a:xfrm>
            <a:off x="530576" y="6162466"/>
            <a:ext cx="5794024" cy="302141"/>
            <a:chOff x="530578" y="5492892"/>
            <a:chExt cx="5794024" cy="302141"/>
          </a:xfrm>
        </p:grpSpPr>
        <p:sp>
          <p:nvSpPr>
            <p:cNvPr id="38" name="四角形: 角を丸くする 37">
              <a:extLst>
                <a:ext uri="{FF2B5EF4-FFF2-40B4-BE49-F238E27FC236}">
                  <a16:creationId xmlns:a16="http://schemas.microsoft.com/office/drawing/2014/main" id="{4A4D2EFF-5386-4335-1FBB-403FBC193A3E}"/>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rPr>
                <a:t> ③ 申請承認</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00A2793C-1749-A860-BFBA-DF1D476241A6}"/>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各種申請を承認や否認</a:t>
              </a:r>
              <a:r>
                <a:rPr lang="ja-JP" altLang="en-US" sz="1100" dirty="0">
                  <a:latin typeface="HG丸ｺﾞｼｯｸM-PRO" panose="020F0600000000000000" pitchFamily="50" charset="-128"/>
                  <a:ea typeface="HG丸ｺﾞｼｯｸM-PRO" panose="020F0600000000000000" pitchFamily="50" charset="-128"/>
                </a:rPr>
                <a:t>する</a:t>
              </a:r>
              <a:r>
                <a:rPr kumimoji="1" lang="ja-JP" altLang="en-US" sz="1100" dirty="0">
                  <a:latin typeface="HG丸ｺﾞｼｯｸM-PRO" panose="020F0600000000000000" pitchFamily="50" charset="-128"/>
                  <a:ea typeface="HG丸ｺﾞｼｯｸM-PRO" panose="020F0600000000000000" pitchFamily="50" charset="-128"/>
                </a:rPr>
                <a:t>際にご利用ください。</a:t>
              </a:r>
            </a:p>
          </p:txBody>
        </p:sp>
      </p:grpSp>
      <p:grpSp>
        <p:nvGrpSpPr>
          <p:cNvPr id="40" name="グループ化 39">
            <a:extLst>
              <a:ext uri="{FF2B5EF4-FFF2-40B4-BE49-F238E27FC236}">
                <a16:creationId xmlns:a16="http://schemas.microsoft.com/office/drawing/2014/main" id="{9396C9ED-6F46-8FB9-87FA-676ED9D637EE}"/>
              </a:ext>
            </a:extLst>
          </p:cNvPr>
          <p:cNvGrpSpPr/>
          <p:nvPr/>
        </p:nvGrpSpPr>
        <p:grpSpPr>
          <a:xfrm>
            <a:off x="530576" y="6556576"/>
            <a:ext cx="5794024" cy="302141"/>
            <a:chOff x="530578" y="5492892"/>
            <a:chExt cx="5794024" cy="302141"/>
          </a:xfrm>
        </p:grpSpPr>
        <p:sp>
          <p:nvSpPr>
            <p:cNvPr id="42" name="四角形: 角を丸くする 41">
              <a:extLst>
                <a:ext uri="{FF2B5EF4-FFF2-40B4-BE49-F238E27FC236}">
                  <a16:creationId xmlns:a16="http://schemas.microsoft.com/office/drawing/2014/main" id="{01D863B9-9759-39D7-A65D-BB8957CD05DF}"/>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 ④ 予実管理</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79C1ECCD-D6FB-DEAA-8C50-5CFE58F26401}"/>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予算や実績を管理する際にご利用ください。</a:t>
              </a:r>
            </a:p>
          </p:txBody>
        </p:sp>
      </p:grpSp>
      <p:grpSp>
        <p:nvGrpSpPr>
          <p:cNvPr id="56" name="グループ化 55">
            <a:extLst>
              <a:ext uri="{FF2B5EF4-FFF2-40B4-BE49-F238E27FC236}">
                <a16:creationId xmlns:a16="http://schemas.microsoft.com/office/drawing/2014/main" id="{1F5318C4-F6DD-3ED0-D7AB-3A7DFC550CED}"/>
              </a:ext>
            </a:extLst>
          </p:cNvPr>
          <p:cNvGrpSpPr/>
          <p:nvPr/>
        </p:nvGrpSpPr>
        <p:grpSpPr>
          <a:xfrm>
            <a:off x="530576" y="6950686"/>
            <a:ext cx="5794024" cy="302141"/>
            <a:chOff x="530578" y="5492892"/>
            <a:chExt cx="5794024" cy="302141"/>
          </a:xfrm>
        </p:grpSpPr>
        <p:sp>
          <p:nvSpPr>
            <p:cNvPr id="57" name="四角形: 角を丸くする 56">
              <a:extLst>
                <a:ext uri="{FF2B5EF4-FFF2-40B4-BE49-F238E27FC236}">
                  <a16:creationId xmlns:a16="http://schemas.microsoft.com/office/drawing/2014/main" id="{700B0768-479C-CA6C-938B-AC9A5F63FD01}"/>
                </a:ext>
              </a:extLst>
            </p:cNvPr>
            <p:cNvSpPr/>
            <p:nvPr/>
          </p:nvSpPr>
          <p:spPr>
            <a:xfrm>
              <a:off x="530578" y="5492892"/>
              <a:ext cx="1526821" cy="30214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HG丸ｺﾞｼｯｸM-PRO" panose="020F0600000000000000" pitchFamily="50" charset="-128"/>
                  <a:ea typeface="HG丸ｺﾞｼｯｸM-PRO" panose="020F0600000000000000" pitchFamily="50" charset="-128"/>
                </a:rPr>
                <a:t> ⑤ 打刻グループ</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8" name="テキスト ボックス 57">
              <a:extLst>
                <a:ext uri="{FF2B5EF4-FFF2-40B4-BE49-F238E27FC236}">
                  <a16:creationId xmlns:a16="http://schemas.microsoft.com/office/drawing/2014/main" id="{2EADBBF3-D643-F1ED-1308-6609E423E4D4}"/>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本マニュアルの操作</a:t>
              </a:r>
              <a:r>
                <a:rPr lang="ja-JP" altLang="en-US" sz="1100" dirty="0">
                  <a:latin typeface="HG丸ｺﾞｼｯｸM-PRO" panose="020F0600000000000000" pitchFamily="50" charset="-128"/>
                  <a:ea typeface="HG丸ｺﾞｼｯｸM-PRO" panose="020F0600000000000000" pitchFamily="50" charset="-128"/>
                </a:rPr>
                <a:t>では使用しません。</a:t>
              </a:r>
              <a:endParaRPr kumimoji="1" lang="ja-JP" altLang="en-US" sz="1100" dirty="0">
                <a:latin typeface="HG丸ｺﾞｼｯｸM-PRO" panose="020F0600000000000000" pitchFamily="50" charset="-128"/>
                <a:ea typeface="HG丸ｺﾞｼｯｸM-PRO" panose="020F0600000000000000" pitchFamily="50" charset="-128"/>
              </a:endParaRPr>
            </a:p>
          </p:txBody>
        </p:sp>
      </p:grpSp>
      <p:grpSp>
        <p:nvGrpSpPr>
          <p:cNvPr id="59" name="グループ化 58">
            <a:extLst>
              <a:ext uri="{FF2B5EF4-FFF2-40B4-BE49-F238E27FC236}">
                <a16:creationId xmlns:a16="http://schemas.microsoft.com/office/drawing/2014/main" id="{A1074439-912D-F225-E1DB-EC61A0BD636D}"/>
              </a:ext>
            </a:extLst>
          </p:cNvPr>
          <p:cNvGrpSpPr/>
          <p:nvPr/>
        </p:nvGrpSpPr>
        <p:grpSpPr>
          <a:xfrm>
            <a:off x="530576" y="7344796"/>
            <a:ext cx="5794024" cy="302141"/>
            <a:chOff x="530578" y="5492892"/>
            <a:chExt cx="5794024" cy="302141"/>
          </a:xfrm>
        </p:grpSpPr>
        <p:sp>
          <p:nvSpPr>
            <p:cNvPr id="60" name="四角形: 角を丸くする 59">
              <a:extLst>
                <a:ext uri="{FF2B5EF4-FFF2-40B4-BE49-F238E27FC236}">
                  <a16:creationId xmlns:a16="http://schemas.microsoft.com/office/drawing/2014/main" id="{7E0F405B-D6FC-0EF3-FDBE-F4DF6A8B8A60}"/>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 ⑥ 従業員設定</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1" name="テキスト ボックス 60">
              <a:extLst>
                <a:ext uri="{FF2B5EF4-FFF2-40B4-BE49-F238E27FC236}">
                  <a16:creationId xmlns:a16="http://schemas.microsoft.com/office/drawing/2014/main" id="{563AC27F-D628-CDC1-6AA5-8756FCC9ADC3}"/>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休暇残数日数を確認する際にご利用ください。</a:t>
              </a:r>
            </a:p>
          </p:txBody>
        </p:sp>
      </p:grpSp>
      <p:grpSp>
        <p:nvGrpSpPr>
          <p:cNvPr id="62" name="グループ化 61">
            <a:extLst>
              <a:ext uri="{FF2B5EF4-FFF2-40B4-BE49-F238E27FC236}">
                <a16:creationId xmlns:a16="http://schemas.microsoft.com/office/drawing/2014/main" id="{056E9B74-9764-FDAE-8E41-B12BEB658DDB}"/>
              </a:ext>
            </a:extLst>
          </p:cNvPr>
          <p:cNvGrpSpPr/>
          <p:nvPr/>
        </p:nvGrpSpPr>
        <p:grpSpPr>
          <a:xfrm>
            <a:off x="530576" y="7738906"/>
            <a:ext cx="5794024" cy="302141"/>
            <a:chOff x="530578" y="5492892"/>
            <a:chExt cx="5794024" cy="302141"/>
          </a:xfrm>
        </p:grpSpPr>
        <p:sp>
          <p:nvSpPr>
            <p:cNvPr id="63" name="四角形: 角を丸くする 62">
              <a:extLst>
                <a:ext uri="{FF2B5EF4-FFF2-40B4-BE49-F238E27FC236}">
                  <a16:creationId xmlns:a16="http://schemas.microsoft.com/office/drawing/2014/main" id="{2C8A42E7-B34B-72AB-3A2F-8CF22B381059}"/>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 ⑦ 休日休暇設定</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テキスト ボックス 63">
              <a:extLst>
                <a:ext uri="{FF2B5EF4-FFF2-40B4-BE49-F238E27FC236}">
                  <a16:creationId xmlns:a16="http://schemas.microsoft.com/office/drawing/2014/main" id="{6DFE0AB0-BE2F-6E2F-7F86-1602E45F73D2}"/>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休暇の取得状況を確認する際にご利用ください。</a:t>
              </a:r>
            </a:p>
          </p:txBody>
        </p:sp>
      </p:grpSp>
      <p:grpSp>
        <p:nvGrpSpPr>
          <p:cNvPr id="65" name="グループ化 64">
            <a:extLst>
              <a:ext uri="{FF2B5EF4-FFF2-40B4-BE49-F238E27FC236}">
                <a16:creationId xmlns:a16="http://schemas.microsoft.com/office/drawing/2014/main" id="{39114471-0A1E-94A6-A2BC-918B76E861C9}"/>
              </a:ext>
            </a:extLst>
          </p:cNvPr>
          <p:cNvGrpSpPr/>
          <p:nvPr/>
        </p:nvGrpSpPr>
        <p:grpSpPr>
          <a:xfrm>
            <a:off x="530576" y="8133016"/>
            <a:ext cx="5794024" cy="302141"/>
            <a:chOff x="530578" y="5492892"/>
            <a:chExt cx="5794024" cy="302141"/>
          </a:xfrm>
        </p:grpSpPr>
        <p:sp>
          <p:nvSpPr>
            <p:cNvPr id="66" name="四角形: 角を丸くする 65">
              <a:extLst>
                <a:ext uri="{FF2B5EF4-FFF2-40B4-BE49-F238E27FC236}">
                  <a16:creationId xmlns:a16="http://schemas.microsoft.com/office/drawing/2014/main" id="{523F3823-E5A3-F9E8-F8FB-FE5811FFCFA7}"/>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 ⑧ データ出力</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7" name="テキスト ボックス 66">
              <a:extLst>
                <a:ext uri="{FF2B5EF4-FFF2-40B4-BE49-F238E27FC236}">
                  <a16:creationId xmlns:a16="http://schemas.microsoft.com/office/drawing/2014/main" id="{D9EC55AB-48B9-760E-90EC-BD45631A91D8}"/>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各種データを出力する際にご利用ください。</a:t>
              </a:r>
            </a:p>
          </p:txBody>
        </p:sp>
      </p:grpSp>
      <p:grpSp>
        <p:nvGrpSpPr>
          <p:cNvPr id="68" name="グループ化 67">
            <a:extLst>
              <a:ext uri="{FF2B5EF4-FFF2-40B4-BE49-F238E27FC236}">
                <a16:creationId xmlns:a16="http://schemas.microsoft.com/office/drawing/2014/main" id="{C48EB362-1485-D552-AD7B-C868382EC90E}"/>
              </a:ext>
            </a:extLst>
          </p:cNvPr>
          <p:cNvGrpSpPr/>
          <p:nvPr/>
        </p:nvGrpSpPr>
        <p:grpSpPr>
          <a:xfrm>
            <a:off x="530576" y="8527126"/>
            <a:ext cx="5794024" cy="302141"/>
            <a:chOff x="530578" y="5492892"/>
            <a:chExt cx="5794024" cy="302141"/>
          </a:xfrm>
        </p:grpSpPr>
        <p:sp>
          <p:nvSpPr>
            <p:cNvPr id="69" name="四角形: 角を丸くする 68">
              <a:extLst>
                <a:ext uri="{FF2B5EF4-FFF2-40B4-BE49-F238E27FC236}">
                  <a16:creationId xmlns:a16="http://schemas.microsoft.com/office/drawing/2014/main" id="{2256CF51-14F4-21E5-D6BE-E7452C022798}"/>
                </a:ext>
              </a:extLst>
            </p:cNvPr>
            <p:cNvSpPr/>
            <p:nvPr/>
          </p:nvSpPr>
          <p:spPr>
            <a:xfrm>
              <a:off x="530578" y="5492892"/>
              <a:ext cx="1526821" cy="302141"/>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 ⑨ 統計</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0" name="テキスト ボックス 69">
              <a:extLst>
                <a:ext uri="{FF2B5EF4-FFF2-40B4-BE49-F238E27FC236}">
                  <a16:creationId xmlns:a16="http://schemas.microsoft.com/office/drawing/2014/main" id="{96FB25AB-9415-C24E-D4F7-BDAA42912D0E}"/>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残業状況やアラートを確認する際にご利用ください。</a:t>
              </a:r>
            </a:p>
          </p:txBody>
        </p:sp>
      </p:grpSp>
      <p:grpSp>
        <p:nvGrpSpPr>
          <p:cNvPr id="71" name="グループ化 70">
            <a:extLst>
              <a:ext uri="{FF2B5EF4-FFF2-40B4-BE49-F238E27FC236}">
                <a16:creationId xmlns:a16="http://schemas.microsoft.com/office/drawing/2014/main" id="{846BE74B-8B78-BC28-6923-902514D99951}"/>
              </a:ext>
            </a:extLst>
          </p:cNvPr>
          <p:cNvGrpSpPr/>
          <p:nvPr/>
        </p:nvGrpSpPr>
        <p:grpSpPr>
          <a:xfrm>
            <a:off x="530576" y="8921234"/>
            <a:ext cx="5794024" cy="302141"/>
            <a:chOff x="530578" y="5492892"/>
            <a:chExt cx="5794024" cy="302141"/>
          </a:xfrm>
        </p:grpSpPr>
        <p:sp>
          <p:nvSpPr>
            <p:cNvPr id="72" name="四角形: 角を丸くする 71">
              <a:extLst>
                <a:ext uri="{FF2B5EF4-FFF2-40B4-BE49-F238E27FC236}">
                  <a16:creationId xmlns:a16="http://schemas.microsoft.com/office/drawing/2014/main" id="{2E710C8C-0DB0-7080-CEAF-2251E7F5DF08}"/>
                </a:ext>
              </a:extLst>
            </p:cNvPr>
            <p:cNvSpPr/>
            <p:nvPr/>
          </p:nvSpPr>
          <p:spPr>
            <a:xfrm>
              <a:off x="530578" y="5492892"/>
              <a:ext cx="1526821" cy="30214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 ⑩ 設定</a:t>
              </a:r>
              <a:endParaRPr kumimoji="1"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3" name="テキスト ボックス 72">
              <a:extLst>
                <a:ext uri="{FF2B5EF4-FFF2-40B4-BE49-F238E27FC236}">
                  <a16:creationId xmlns:a16="http://schemas.microsoft.com/office/drawing/2014/main" id="{D0D7E5A0-E21D-5C88-3C87-854097DAAFF0}"/>
                </a:ext>
              </a:extLst>
            </p:cNvPr>
            <p:cNvSpPr txBox="1"/>
            <p:nvPr/>
          </p:nvSpPr>
          <p:spPr>
            <a:xfrm>
              <a:off x="2133600" y="5513157"/>
              <a:ext cx="419100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本マニュアルの操作では使用しません。</a:t>
              </a:r>
            </a:p>
          </p:txBody>
        </p:sp>
      </p:grpSp>
    </p:spTree>
    <p:extLst>
      <p:ext uri="{BB962C8B-B14F-4D97-AF65-F5344CB8AC3E}">
        <p14:creationId xmlns:p14="http://schemas.microsoft.com/office/powerpoint/2010/main" val="11027816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8</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4847400"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おわりに</a:t>
            </a:r>
            <a:endParaRPr lang="en-US" altLang="ja-JP"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800" dirty="0">
                <a:effectLst/>
                <a:latin typeface="HG丸ｺﾞｼｯｸM-PRO" panose="020F0600000000000000" pitchFamily="50" charset="-128"/>
                <a:ea typeface="HG丸ｺﾞｼｯｸM-PRO" panose="020F0600000000000000" pitchFamily="50" charset="-128"/>
              </a:rPr>
              <a:t>ジンジャー勤怠のよくあるお問い合わせをを紹介します。</a:t>
            </a:r>
            <a:endParaRPr lang="ja-JP" altLang="en-US" sz="18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87732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よくある質問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111</a:t>
            </a:fld>
            <a:endParaRPr lang="ja-JP" altLang="en-US" dirty="0"/>
          </a:p>
        </p:txBody>
      </p:sp>
      <p:cxnSp>
        <p:nvCxnSpPr>
          <p:cNvPr id="40" name="直線コネクタ 39">
            <a:extLst>
              <a:ext uri="{FF2B5EF4-FFF2-40B4-BE49-F238E27FC236}">
                <a16:creationId xmlns:a16="http://schemas.microsoft.com/office/drawing/2014/main" id="{43230865-B514-4656-B232-61AE9761F8FF}"/>
              </a:ext>
            </a:extLst>
          </p:cNvPr>
          <p:cNvCxnSpPr>
            <a:cxnSpLocks/>
          </p:cNvCxnSpPr>
          <p:nvPr/>
        </p:nvCxnSpPr>
        <p:spPr>
          <a:xfrm>
            <a:off x="384999" y="3051175"/>
            <a:ext cx="5969850"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BD452FEE-EA9F-93DE-B418-A88B30AB2D51}"/>
              </a:ext>
            </a:extLst>
          </p:cNvPr>
          <p:cNvGrpSpPr/>
          <p:nvPr/>
        </p:nvGrpSpPr>
        <p:grpSpPr>
          <a:xfrm>
            <a:off x="369000" y="993775"/>
            <a:ext cx="6122177" cy="1929319"/>
            <a:chOff x="369000" y="993775"/>
            <a:chExt cx="6122177" cy="1929319"/>
          </a:xfrm>
        </p:grpSpPr>
        <p:sp>
          <p:nvSpPr>
            <p:cNvPr id="43" name="矢印: 折線 42">
              <a:extLst>
                <a:ext uri="{FF2B5EF4-FFF2-40B4-BE49-F238E27FC236}">
                  <a16:creationId xmlns:a16="http://schemas.microsoft.com/office/drawing/2014/main" id="{036D7E23-7613-0F53-8687-C34177E3A60F}"/>
                </a:ext>
              </a:extLst>
            </p:cNvPr>
            <p:cNvSpPr/>
            <p:nvPr/>
          </p:nvSpPr>
          <p:spPr>
            <a:xfrm flipV="1">
              <a:off x="832800" y="1633734"/>
              <a:ext cx="492000" cy="770027"/>
            </a:xfrm>
            <a:prstGeom prst="bentArrow">
              <a:avLst>
                <a:gd name="adj1" fmla="val 25000"/>
                <a:gd name="adj2" fmla="val 25000"/>
                <a:gd name="adj3" fmla="val 25000"/>
                <a:gd name="adj4" fmla="val 1838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1" name="グループ化 10">
              <a:extLst>
                <a:ext uri="{FF2B5EF4-FFF2-40B4-BE49-F238E27FC236}">
                  <a16:creationId xmlns:a16="http://schemas.microsoft.com/office/drawing/2014/main" id="{53A0D176-94CE-0EDF-662B-2282FDC87BDD}"/>
                </a:ext>
              </a:extLst>
            </p:cNvPr>
            <p:cNvGrpSpPr/>
            <p:nvPr/>
          </p:nvGrpSpPr>
          <p:grpSpPr>
            <a:xfrm>
              <a:off x="369000" y="993775"/>
              <a:ext cx="6120000" cy="900000"/>
              <a:chOff x="381000" y="1984375"/>
              <a:chExt cx="6120000" cy="900000"/>
            </a:xfrm>
          </p:grpSpPr>
          <p:sp>
            <p:nvSpPr>
              <p:cNvPr id="10" name="四角形: 角を丸くする 9">
                <a:extLst>
                  <a:ext uri="{FF2B5EF4-FFF2-40B4-BE49-F238E27FC236}">
                    <a16:creationId xmlns:a16="http://schemas.microsoft.com/office/drawing/2014/main" id="{894F24AE-1317-C446-FC6A-13F24BAB389C}"/>
                  </a:ext>
                </a:extLst>
              </p:cNvPr>
              <p:cNvSpPr/>
              <p:nvPr/>
            </p:nvSpPr>
            <p:spPr>
              <a:xfrm>
                <a:off x="381000" y="1984375"/>
                <a:ext cx="6120000" cy="90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effectLst/>
                    <a:latin typeface="HGMaruGothicMPRO" panose="020F0600000000000000" pitchFamily="34" charset="-128"/>
                    <a:ea typeface="HGMaruGothicMPRO" panose="020F0600000000000000" pitchFamily="34" charset="-128"/>
                  </a:rPr>
                  <a:t>　　　　　管理者側で管理している従業員の有休</a:t>
                </a:r>
                <a:r>
                  <a:rPr lang="en-US" altLang="ja-JP" sz="1200" dirty="0">
                    <a:solidFill>
                      <a:schemeClr val="tx1"/>
                    </a:solidFill>
                    <a:effectLst/>
                    <a:latin typeface="HGMaruGothicMPRO" panose="020F0600000000000000" pitchFamily="34" charset="-128"/>
                    <a:ea typeface="HGMaruGothicMPRO" panose="020F0600000000000000" pitchFamily="34" charset="-128"/>
                  </a:rPr>
                  <a:t>/</a:t>
                </a:r>
                <a:r>
                  <a:rPr lang="ja-JP" altLang="en-US" sz="1200" dirty="0">
                    <a:solidFill>
                      <a:schemeClr val="tx1"/>
                    </a:solidFill>
                    <a:effectLst/>
                    <a:latin typeface="HGMaruGothicMPRO" panose="020F0600000000000000" pitchFamily="34" charset="-128"/>
                    <a:ea typeface="HGMaruGothicMPRO" panose="020F0600000000000000" pitchFamily="34" charset="-128"/>
                  </a:rPr>
                  <a:t>振休などの残数を確認したい</a:t>
                </a:r>
              </a:p>
            </p:txBody>
          </p:sp>
          <p:grpSp>
            <p:nvGrpSpPr>
              <p:cNvPr id="9" name="グループ化 8">
                <a:extLst>
                  <a:ext uri="{FF2B5EF4-FFF2-40B4-BE49-F238E27FC236}">
                    <a16:creationId xmlns:a16="http://schemas.microsoft.com/office/drawing/2014/main" id="{BAAB9B23-2E29-F103-93FC-8B4FFC86E6B8}"/>
                  </a:ext>
                </a:extLst>
              </p:cNvPr>
              <p:cNvGrpSpPr/>
              <p:nvPr/>
            </p:nvGrpSpPr>
            <p:grpSpPr>
              <a:xfrm>
                <a:off x="533400" y="2182375"/>
                <a:ext cx="545400" cy="504000"/>
                <a:chOff x="369000" y="1679575"/>
                <a:chExt cx="545400" cy="504000"/>
              </a:xfrm>
            </p:grpSpPr>
            <p:sp>
              <p:nvSpPr>
                <p:cNvPr id="6" name="フローチャート: 順次アクセス記憶 5">
                  <a:extLst>
                    <a:ext uri="{FF2B5EF4-FFF2-40B4-BE49-F238E27FC236}">
                      <a16:creationId xmlns:a16="http://schemas.microsoft.com/office/drawing/2014/main" id="{9AD21933-F3F1-416F-7A7A-88CE0773152E}"/>
                    </a:ext>
                  </a:extLst>
                </p:cNvPr>
                <p:cNvSpPr/>
                <p:nvPr/>
              </p:nvSpPr>
              <p:spPr>
                <a:xfrm>
                  <a:off x="369000" y="1679575"/>
                  <a:ext cx="504000" cy="504000"/>
                </a:xfrm>
                <a:prstGeom prst="flowChartMagneticTap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n w="9525">
                      <a:solidFill>
                        <a:schemeClr val="bg1"/>
                      </a:solidFill>
                    </a:ln>
                    <a:solidFill>
                      <a:schemeClr val="bg1"/>
                    </a:solidFill>
                  </a:endParaRPr>
                </a:p>
              </p:txBody>
            </p:sp>
            <p:sp>
              <p:nvSpPr>
                <p:cNvPr id="8" name="テキスト ボックス 7">
                  <a:extLst>
                    <a:ext uri="{FF2B5EF4-FFF2-40B4-BE49-F238E27FC236}">
                      <a16:creationId xmlns:a16="http://schemas.microsoft.com/office/drawing/2014/main" id="{5F692CD3-DB20-DCD7-9BF6-DBFD199A59CE}"/>
                    </a:ext>
                  </a:extLst>
                </p:cNvPr>
                <p:cNvSpPr txBox="1"/>
                <p:nvPr/>
              </p:nvSpPr>
              <p:spPr>
                <a:xfrm>
                  <a:off x="381000" y="1731520"/>
                  <a:ext cx="533400" cy="400110"/>
                </a:xfrm>
                <a:prstGeom prst="rect">
                  <a:avLst/>
                </a:prstGeom>
                <a:noFill/>
              </p:spPr>
              <p:txBody>
                <a:bodyPr wrap="square" rtlCol="0">
                  <a:spAutoFit/>
                </a:bodyPr>
                <a:lstStyle/>
                <a:p>
                  <a:r>
                    <a:rPr kumimoji="1" lang="en-US" altLang="ja-JP" sz="2000" b="1" dirty="0">
                      <a:ln w="12700">
                        <a:solidFill>
                          <a:schemeClr val="bg1"/>
                        </a:solidFill>
                      </a:ln>
                      <a:solidFill>
                        <a:schemeClr val="bg1"/>
                      </a:solidFill>
                    </a:rPr>
                    <a:t>Q1</a:t>
                  </a:r>
                  <a:endParaRPr kumimoji="1" lang="ja-JP" altLang="en-US" sz="2000" b="1" dirty="0">
                    <a:ln w="12700">
                      <a:solidFill>
                        <a:schemeClr val="bg1"/>
                      </a:solidFill>
                    </a:ln>
                    <a:solidFill>
                      <a:schemeClr val="bg1"/>
                    </a:solidFill>
                  </a:endParaRPr>
                </a:p>
              </p:txBody>
            </p:sp>
          </p:grpSp>
        </p:grpSp>
        <p:sp>
          <p:nvSpPr>
            <p:cNvPr id="44" name="テキスト ボックス 43">
              <a:extLst>
                <a:ext uri="{FF2B5EF4-FFF2-40B4-BE49-F238E27FC236}">
                  <a16:creationId xmlns:a16="http://schemas.microsoft.com/office/drawing/2014/main" id="{710D2469-C54C-A5FA-E3C7-2C507A7063C3}"/>
                </a:ext>
              </a:extLst>
            </p:cNvPr>
            <p:cNvSpPr txBox="1"/>
            <p:nvPr/>
          </p:nvSpPr>
          <p:spPr>
            <a:xfrm>
              <a:off x="1451177" y="1984375"/>
              <a:ext cx="5040000" cy="938719"/>
            </a:xfrm>
            <a:prstGeom prst="rect">
              <a:avLst/>
            </a:prstGeom>
            <a:noFill/>
          </p:spPr>
          <p:txBody>
            <a:bodyPr wrap="square" rtlCol="0">
              <a:spAutoFit/>
            </a:bodyPr>
            <a:lstStyle/>
            <a:p>
              <a:r>
                <a:rPr lang="ja-JP" altLang="en-US" sz="1100" dirty="0">
                  <a:effectLst/>
                  <a:latin typeface="HGMaruGothicMPRO" panose="020F0600000000000000" pitchFamily="34" charset="-128"/>
                  <a:ea typeface="HGMaruGothicMPRO" panose="020F0600000000000000" pitchFamily="34" charset="-128"/>
                </a:rPr>
                <a:t>従業員の所有している権限によって変わります。</a:t>
              </a:r>
            </a:p>
            <a:p>
              <a:r>
                <a:rPr lang="ja-JP" altLang="en-US" sz="1100" dirty="0">
                  <a:effectLst/>
                  <a:latin typeface="HGMaruGothicMPRO" panose="020F0600000000000000" pitchFamily="34" charset="-128"/>
                  <a:ea typeface="HGMaruGothicMPRO" panose="020F0600000000000000" pitchFamily="34" charset="-128"/>
                </a:rPr>
                <a:t>　①従業員設定＞従業員一覧＞表示＞休日休暇残数表ダウンロードにて</a:t>
              </a:r>
              <a:endParaRPr lang="en-US" altLang="ja-JP" sz="1100" dirty="0">
                <a:effectLst/>
                <a:latin typeface="HGMaruGothicMPRO" panose="020F0600000000000000" pitchFamily="34" charset="-128"/>
                <a:ea typeface="HGMaruGothicMPRO" panose="020F0600000000000000" pitchFamily="34" charset="-128"/>
              </a:endParaRPr>
            </a:p>
            <a:p>
              <a:r>
                <a:rPr lang="ja-JP" altLang="en-US" sz="1100" dirty="0">
                  <a:latin typeface="HGMaruGothicMPRO" panose="020F0600000000000000" pitchFamily="34" charset="-128"/>
                  <a:ea typeface="HGMaruGothicMPRO" panose="020F0600000000000000" pitchFamily="34" charset="-128"/>
                </a:rPr>
                <a:t>　　</a:t>
              </a:r>
              <a:r>
                <a:rPr lang="ja-JP" altLang="en-US" sz="1100" dirty="0">
                  <a:effectLst/>
                  <a:latin typeface="HGMaruGothicMPRO" panose="020F0600000000000000" pitchFamily="34" charset="-128"/>
                  <a:ea typeface="HGMaruGothicMPRO" panose="020F0600000000000000" pitchFamily="34" charset="-128"/>
                </a:rPr>
                <a:t>データをダウンロードして確認する</a:t>
              </a:r>
            </a:p>
            <a:p>
              <a:r>
                <a:rPr lang="ja-JP" altLang="en-US" sz="1100" dirty="0">
                  <a:effectLst/>
                  <a:latin typeface="HGMaruGothicMPRO" panose="020F0600000000000000" pitchFamily="34" charset="-128"/>
                  <a:ea typeface="HGMaruGothicMPRO" panose="020F0600000000000000" pitchFamily="34" charset="-128"/>
                </a:rPr>
                <a:t>　②休日休暇設定＞休日休暇残数管理にて画面上で確認をする</a:t>
              </a:r>
            </a:p>
            <a:p>
              <a:r>
                <a:rPr lang="ja-JP" altLang="en-US" sz="1100" dirty="0">
                  <a:effectLst/>
                  <a:latin typeface="HGMaruGothicMPRO" panose="020F0600000000000000" pitchFamily="34" charset="-128"/>
                  <a:ea typeface="HGMaruGothicMPRO" panose="020F0600000000000000" pitchFamily="34" charset="-128"/>
                </a:rPr>
                <a:t>　いずれかの方法でご確認ください。</a:t>
              </a:r>
            </a:p>
          </p:txBody>
        </p:sp>
      </p:grpSp>
      <p:cxnSp>
        <p:nvCxnSpPr>
          <p:cNvPr id="2" name="直線コネクタ 1">
            <a:extLst>
              <a:ext uri="{FF2B5EF4-FFF2-40B4-BE49-F238E27FC236}">
                <a16:creationId xmlns:a16="http://schemas.microsoft.com/office/drawing/2014/main" id="{682BE0B2-E221-21C6-C077-7E568999EB05}"/>
              </a:ext>
            </a:extLst>
          </p:cNvPr>
          <p:cNvCxnSpPr>
            <a:cxnSpLocks/>
          </p:cNvCxnSpPr>
          <p:nvPr/>
        </p:nvCxnSpPr>
        <p:spPr>
          <a:xfrm>
            <a:off x="444075" y="6251575"/>
            <a:ext cx="5969850"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CA7FFA81-76CB-28E4-6805-BEA8FB0E7BB4}"/>
              </a:ext>
            </a:extLst>
          </p:cNvPr>
          <p:cNvGrpSpPr/>
          <p:nvPr/>
        </p:nvGrpSpPr>
        <p:grpSpPr>
          <a:xfrm>
            <a:off x="369000" y="3355975"/>
            <a:ext cx="6122177" cy="2775704"/>
            <a:chOff x="369000" y="993775"/>
            <a:chExt cx="6122177" cy="2775704"/>
          </a:xfrm>
        </p:grpSpPr>
        <p:sp>
          <p:nvSpPr>
            <p:cNvPr id="5" name="矢印: 折線 42">
              <a:extLst>
                <a:ext uri="{FF2B5EF4-FFF2-40B4-BE49-F238E27FC236}">
                  <a16:creationId xmlns:a16="http://schemas.microsoft.com/office/drawing/2014/main" id="{4020F0B4-CE2C-D1E2-00A0-B5997617EA23}"/>
                </a:ext>
              </a:extLst>
            </p:cNvPr>
            <p:cNvSpPr/>
            <p:nvPr/>
          </p:nvSpPr>
          <p:spPr>
            <a:xfrm flipV="1">
              <a:off x="832800" y="1633734"/>
              <a:ext cx="492000" cy="770027"/>
            </a:xfrm>
            <a:prstGeom prst="bentArrow">
              <a:avLst>
                <a:gd name="adj1" fmla="val 25000"/>
                <a:gd name="adj2" fmla="val 25000"/>
                <a:gd name="adj3" fmla="val 25000"/>
                <a:gd name="adj4" fmla="val 1838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7" name="グループ化 6">
              <a:extLst>
                <a:ext uri="{FF2B5EF4-FFF2-40B4-BE49-F238E27FC236}">
                  <a16:creationId xmlns:a16="http://schemas.microsoft.com/office/drawing/2014/main" id="{69F7FACB-31AE-335C-7BC4-B8C029647BA5}"/>
                </a:ext>
              </a:extLst>
            </p:cNvPr>
            <p:cNvGrpSpPr/>
            <p:nvPr/>
          </p:nvGrpSpPr>
          <p:grpSpPr>
            <a:xfrm>
              <a:off x="369000" y="993775"/>
              <a:ext cx="6120000" cy="900000"/>
              <a:chOff x="381000" y="1984375"/>
              <a:chExt cx="6120000" cy="900000"/>
            </a:xfrm>
          </p:grpSpPr>
          <p:sp>
            <p:nvSpPr>
              <p:cNvPr id="13" name="四角形: 角を丸くする 9">
                <a:extLst>
                  <a:ext uri="{FF2B5EF4-FFF2-40B4-BE49-F238E27FC236}">
                    <a16:creationId xmlns:a16="http://schemas.microsoft.com/office/drawing/2014/main" id="{7B6F9FC8-5CD2-BB99-DE9F-EB7237677DB2}"/>
                  </a:ext>
                </a:extLst>
              </p:cNvPr>
              <p:cNvSpPr/>
              <p:nvPr/>
            </p:nvSpPr>
            <p:spPr>
              <a:xfrm>
                <a:off x="381000" y="1984375"/>
                <a:ext cx="6120000" cy="90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MaruGothicMPRO" panose="020F0600000000000000" pitchFamily="34" charset="-128"/>
                    <a:ea typeface="HGMaruGothicMPRO" panose="020F0600000000000000" pitchFamily="34" charset="-128"/>
                  </a:rPr>
                  <a:t>　　　　</a:t>
                </a:r>
                <a:endParaRPr lang="en-US" altLang="ja-JP" sz="1200" dirty="0">
                  <a:solidFill>
                    <a:schemeClr val="tx1"/>
                  </a:solidFill>
                  <a:latin typeface="HGMaruGothicMPRO" panose="020F0600000000000000" pitchFamily="34" charset="-128"/>
                  <a:ea typeface="HGMaruGothicMPRO" panose="020F0600000000000000" pitchFamily="34" charset="-128"/>
                </a:endParaRPr>
              </a:p>
              <a:p>
                <a:r>
                  <a:rPr lang="ja-JP" altLang="en-US" sz="1200" dirty="0">
                    <a:solidFill>
                      <a:schemeClr val="tx1"/>
                    </a:solidFill>
                    <a:effectLst/>
                    <a:latin typeface="HGMaruGothicMPRO" panose="020F0600000000000000" pitchFamily="34" charset="-128"/>
                    <a:ea typeface="HGMaruGothicMPRO" panose="020F0600000000000000" pitchFamily="34" charset="-128"/>
                  </a:rPr>
                  <a:t>　　　　　</a:t>
                </a:r>
                <a:r>
                  <a:rPr lang="ja-JP" altLang="en-US" sz="1200" dirty="0">
                    <a:solidFill>
                      <a:schemeClr val="tx1"/>
                    </a:solidFill>
                    <a:latin typeface="HGMaruGothicMPRO" panose="020F0600000000000000" pitchFamily="34" charset="-128"/>
                    <a:ea typeface="HGMaruGothicMPRO" panose="020F0600000000000000" pitchFamily="34" charset="-128"/>
                  </a:rPr>
                  <a:t>「</a:t>
                </a:r>
                <a:r>
                  <a:rPr lang="ja-JP" altLang="en-US" sz="1200" dirty="0">
                    <a:solidFill>
                      <a:schemeClr val="tx1"/>
                    </a:solidFill>
                    <a:effectLst/>
                    <a:latin typeface="HGMaruGothicMPRO" panose="020F0600000000000000" pitchFamily="34" charset="-128"/>
                    <a:ea typeface="HGMaruGothicMPRO" panose="020F0600000000000000" pitchFamily="34" charset="-128"/>
                  </a:rPr>
                  <a:t>管理する打刻グループ全ての申請を表示」を</a:t>
                </a:r>
                <a:endParaRPr lang="en-US" altLang="ja-JP" sz="1200" dirty="0">
                  <a:solidFill>
                    <a:schemeClr val="tx1"/>
                  </a:solidFill>
                  <a:effectLst/>
                  <a:latin typeface="HGMaruGothicMPRO" panose="020F0600000000000000" pitchFamily="34" charset="-128"/>
                  <a:ea typeface="HGMaruGothicMPRO" panose="020F0600000000000000" pitchFamily="34" charset="-128"/>
                </a:endParaRPr>
              </a:p>
              <a:p>
                <a:r>
                  <a:rPr lang="ja-JP" altLang="en-US" sz="1200" dirty="0">
                    <a:solidFill>
                      <a:schemeClr val="tx1"/>
                    </a:solidFill>
                    <a:latin typeface="HGMaruGothicMPRO" panose="020F0600000000000000" pitchFamily="34" charset="-128"/>
                    <a:ea typeface="HGMaruGothicMPRO" panose="020F0600000000000000" pitchFamily="34" charset="-128"/>
                  </a:rPr>
                  <a:t>　　　　　　</a:t>
                </a:r>
                <a:r>
                  <a:rPr lang="ja-JP" altLang="en-US" sz="1200" dirty="0">
                    <a:solidFill>
                      <a:schemeClr val="tx1"/>
                    </a:solidFill>
                    <a:effectLst/>
                    <a:latin typeface="HGMaruGothicMPRO" panose="020F0600000000000000" pitchFamily="34" charset="-128"/>
                    <a:ea typeface="HGMaruGothicMPRO" panose="020F0600000000000000" pitchFamily="34" charset="-128"/>
                  </a:rPr>
                  <a:t>押して承認すると代理承認される理解であってますか？</a:t>
                </a:r>
              </a:p>
              <a:p>
                <a:endParaRPr lang="ja-JP" altLang="en-US" sz="1200" dirty="0">
                  <a:solidFill>
                    <a:schemeClr val="tx1"/>
                  </a:solidFill>
                  <a:effectLst/>
                  <a:latin typeface="HGMaruGothicMPRO" panose="020F0600000000000000" pitchFamily="34" charset="-128"/>
                  <a:ea typeface="HGMaruGothicMPRO" panose="020F0600000000000000" pitchFamily="34" charset="-128"/>
                </a:endParaRPr>
              </a:p>
            </p:txBody>
          </p:sp>
          <p:grpSp>
            <p:nvGrpSpPr>
              <p:cNvPr id="14" name="グループ化 13">
                <a:extLst>
                  <a:ext uri="{FF2B5EF4-FFF2-40B4-BE49-F238E27FC236}">
                    <a16:creationId xmlns:a16="http://schemas.microsoft.com/office/drawing/2014/main" id="{F9C21E20-5C1E-642E-F011-3CC06CB5209F}"/>
                  </a:ext>
                </a:extLst>
              </p:cNvPr>
              <p:cNvGrpSpPr/>
              <p:nvPr/>
            </p:nvGrpSpPr>
            <p:grpSpPr>
              <a:xfrm>
                <a:off x="533400" y="2182375"/>
                <a:ext cx="545400" cy="504000"/>
                <a:chOff x="369000" y="1679575"/>
                <a:chExt cx="545400" cy="504000"/>
              </a:xfrm>
            </p:grpSpPr>
            <p:sp>
              <p:nvSpPr>
                <p:cNvPr id="15" name="フローチャート: 順次アクセス記憶 14">
                  <a:extLst>
                    <a:ext uri="{FF2B5EF4-FFF2-40B4-BE49-F238E27FC236}">
                      <a16:creationId xmlns:a16="http://schemas.microsoft.com/office/drawing/2014/main" id="{D980A558-B3A6-4B41-5A8A-11A2F66D8321}"/>
                    </a:ext>
                  </a:extLst>
                </p:cNvPr>
                <p:cNvSpPr/>
                <p:nvPr/>
              </p:nvSpPr>
              <p:spPr>
                <a:xfrm>
                  <a:off x="369000" y="1679575"/>
                  <a:ext cx="504000" cy="504000"/>
                </a:xfrm>
                <a:prstGeom prst="flowChartMagneticTap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n w="9525">
                      <a:solidFill>
                        <a:schemeClr val="bg1"/>
                      </a:solidFill>
                    </a:ln>
                    <a:solidFill>
                      <a:schemeClr val="bg1"/>
                    </a:solidFill>
                  </a:endParaRPr>
                </a:p>
              </p:txBody>
            </p:sp>
            <p:sp>
              <p:nvSpPr>
                <p:cNvPr id="16" name="テキスト ボックス 15">
                  <a:extLst>
                    <a:ext uri="{FF2B5EF4-FFF2-40B4-BE49-F238E27FC236}">
                      <a16:creationId xmlns:a16="http://schemas.microsoft.com/office/drawing/2014/main" id="{4F4082FE-4F23-2EEC-15D9-75630B153BE3}"/>
                    </a:ext>
                  </a:extLst>
                </p:cNvPr>
                <p:cNvSpPr txBox="1"/>
                <p:nvPr/>
              </p:nvSpPr>
              <p:spPr>
                <a:xfrm>
                  <a:off x="381000" y="1731520"/>
                  <a:ext cx="533400" cy="400110"/>
                </a:xfrm>
                <a:prstGeom prst="rect">
                  <a:avLst/>
                </a:prstGeom>
                <a:noFill/>
              </p:spPr>
              <p:txBody>
                <a:bodyPr wrap="square" rtlCol="0">
                  <a:spAutoFit/>
                </a:bodyPr>
                <a:lstStyle/>
                <a:p>
                  <a:r>
                    <a:rPr kumimoji="1" lang="en-US" altLang="ja-JP" sz="2000" b="1" dirty="0">
                      <a:ln w="12700">
                        <a:solidFill>
                          <a:schemeClr val="bg1"/>
                        </a:solidFill>
                      </a:ln>
                      <a:solidFill>
                        <a:schemeClr val="bg1"/>
                      </a:solidFill>
                    </a:rPr>
                    <a:t>Q2</a:t>
                  </a:r>
                  <a:endParaRPr kumimoji="1" lang="ja-JP" altLang="en-US" sz="2000" b="1" dirty="0">
                    <a:ln w="12700">
                      <a:solidFill>
                        <a:schemeClr val="bg1"/>
                      </a:solidFill>
                    </a:ln>
                    <a:solidFill>
                      <a:schemeClr val="bg1"/>
                    </a:solidFill>
                  </a:endParaRPr>
                </a:p>
              </p:txBody>
            </p:sp>
          </p:grpSp>
        </p:grpSp>
        <p:sp>
          <p:nvSpPr>
            <p:cNvPr id="12" name="テキスト ボックス 11">
              <a:extLst>
                <a:ext uri="{FF2B5EF4-FFF2-40B4-BE49-F238E27FC236}">
                  <a16:creationId xmlns:a16="http://schemas.microsoft.com/office/drawing/2014/main" id="{6266AE3F-1B87-4A63-2567-5A1E92FFDAE4}"/>
                </a:ext>
              </a:extLst>
            </p:cNvPr>
            <p:cNvSpPr txBox="1"/>
            <p:nvPr/>
          </p:nvSpPr>
          <p:spPr>
            <a:xfrm>
              <a:off x="1451177" y="1984375"/>
              <a:ext cx="5040000" cy="1785104"/>
            </a:xfrm>
            <a:prstGeom prst="rect">
              <a:avLst/>
            </a:prstGeom>
            <a:noFill/>
          </p:spPr>
          <p:txBody>
            <a:bodyPr wrap="square" rtlCol="0">
              <a:spAutoFit/>
            </a:bodyPr>
            <a:lstStyle/>
            <a:p>
              <a:r>
                <a:rPr lang="ja-JP" altLang="en-US" sz="1100" dirty="0">
                  <a:effectLst/>
                  <a:latin typeface="HGMaruGothicMPRO" panose="020F0600000000000000" pitchFamily="34" charset="-128"/>
                  <a:ea typeface="HGMaruGothicMPRO" panose="020F0600000000000000" pitchFamily="34" charset="-128"/>
                </a:rPr>
                <a:t>ご認識の通りです。</a:t>
              </a:r>
            </a:p>
            <a:p>
              <a:r>
                <a:rPr lang="ja-JP" altLang="en-US" sz="1100" dirty="0">
                  <a:effectLst/>
                  <a:latin typeface="HGMaruGothicMPRO" panose="020F0600000000000000" pitchFamily="34" charset="-128"/>
                  <a:ea typeface="HGMaruGothicMPRO" panose="020F0600000000000000" pitchFamily="34" charset="-128"/>
                </a:rPr>
                <a:t>　</a:t>
              </a:r>
              <a:r>
                <a:rPr lang="ja-JP" altLang="en-US" sz="1100" dirty="0">
                  <a:latin typeface="HGMaruGothicMPRO" panose="020F0600000000000000" pitchFamily="34" charset="-128"/>
                  <a:ea typeface="HGMaruGothicMPRO" panose="020F0600000000000000" pitchFamily="34" charset="-128"/>
                </a:rPr>
                <a:t>「</a:t>
              </a:r>
              <a:r>
                <a:rPr lang="ja-JP" altLang="en-US" sz="1100" dirty="0">
                  <a:effectLst/>
                  <a:latin typeface="HGMaruGothicMPRO" panose="020F0600000000000000" pitchFamily="34" charset="-128"/>
                  <a:ea typeface="HGMaruGothicMPRO" panose="020F0600000000000000" pitchFamily="34" charset="-128"/>
                </a:rPr>
                <a:t>管理する打刻グループ全ての申請を表示」にチェックを入れた状態で</a:t>
              </a:r>
              <a:endParaRPr lang="en-US" altLang="ja-JP" sz="1100" dirty="0">
                <a:effectLst/>
                <a:latin typeface="HGMaruGothicMPRO" panose="020F0600000000000000" pitchFamily="34" charset="-128"/>
                <a:ea typeface="HGMaruGothicMPRO" panose="020F0600000000000000" pitchFamily="34" charset="-128"/>
              </a:endParaRPr>
            </a:p>
            <a:p>
              <a:r>
                <a:rPr lang="ja-JP" altLang="en-US" sz="1100" dirty="0">
                  <a:latin typeface="HGMaruGothicMPRO" panose="020F0600000000000000" pitchFamily="34" charset="-128"/>
                  <a:ea typeface="HGMaruGothicMPRO" panose="020F0600000000000000" pitchFamily="34" charset="-128"/>
                </a:rPr>
                <a:t>　</a:t>
              </a:r>
              <a:r>
                <a:rPr lang="ja-JP" altLang="en-US" sz="1100" dirty="0">
                  <a:effectLst/>
                  <a:latin typeface="HGMaruGothicMPRO" panose="020F0600000000000000" pitchFamily="34" charset="-128"/>
                  <a:ea typeface="HGMaruGothicMPRO" panose="020F0600000000000000" pitchFamily="34" charset="-128"/>
                </a:rPr>
                <a:t>承認すると、一時承認待ちの申請などを全て表示でき、</a:t>
              </a:r>
            </a:p>
            <a:p>
              <a:r>
                <a:rPr lang="ja-JP" altLang="en-US" sz="1100" dirty="0">
                  <a:effectLst/>
                  <a:latin typeface="HGMaruGothicMPRO" panose="020F0600000000000000" pitchFamily="34" charset="-128"/>
                  <a:ea typeface="HGMaruGothicMPRO" panose="020F0600000000000000" pitchFamily="34" charset="-128"/>
                </a:rPr>
                <a:t>　承認をすると最終承認者として承認処理がおこなわれます。</a:t>
              </a:r>
            </a:p>
            <a:p>
              <a:r>
                <a:rPr lang="ja-JP" altLang="en-US" sz="1100" dirty="0">
                  <a:effectLst/>
                  <a:latin typeface="HGMaruGothicMPRO" panose="020F0600000000000000" pitchFamily="34" charset="-128"/>
                  <a:ea typeface="HGMaruGothicMPRO" panose="020F0600000000000000" pitchFamily="34" charset="-128"/>
                </a:rPr>
                <a:t>（例）</a:t>
              </a:r>
            </a:p>
            <a:p>
              <a:r>
                <a:rPr lang="ja-JP" altLang="en-US" sz="1100" dirty="0">
                  <a:effectLst/>
                  <a:latin typeface="HGMaruGothicMPRO" panose="020F0600000000000000" pitchFamily="34" charset="-128"/>
                  <a:ea typeface="HGMaruGothicMPRO" panose="020F0600000000000000" pitchFamily="34" charset="-128"/>
                </a:rPr>
                <a:t>　</a:t>
              </a:r>
              <a:r>
                <a:rPr lang="ja-JP" altLang="en-US" sz="1100" dirty="0">
                  <a:latin typeface="HGMaruGothicMPRO" panose="020F0600000000000000" pitchFamily="34" charset="-128"/>
                  <a:ea typeface="HGMaruGothicMPRO" panose="020F0600000000000000" pitchFamily="34" charset="-128"/>
                </a:rPr>
                <a:t>①</a:t>
              </a:r>
              <a:r>
                <a:rPr lang="ja-JP" altLang="en-US" sz="1100" dirty="0">
                  <a:effectLst/>
                  <a:latin typeface="HGMaruGothicMPRO" panose="020F0600000000000000" pitchFamily="34" charset="-128"/>
                  <a:ea typeface="HGMaruGothicMPRO" panose="020F0600000000000000" pitchFamily="34" charset="-128"/>
                </a:rPr>
                <a:t>次長⇒課長⇒部長の順に承認する設定になっている課長が</a:t>
              </a:r>
              <a:br>
                <a:rPr lang="en-US" altLang="ja-JP" sz="1100" dirty="0">
                  <a:effectLst/>
                  <a:latin typeface="HGMaruGothicMPRO" panose="020F0600000000000000" pitchFamily="34" charset="-128"/>
                  <a:ea typeface="HGMaruGothicMPRO" panose="020F0600000000000000" pitchFamily="34" charset="-128"/>
                </a:rPr>
              </a:br>
              <a:r>
                <a:rPr lang="ja-JP" altLang="en-US" sz="1100" dirty="0">
                  <a:effectLst/>
                  <a:latin typeface="HGMaruGothicMPRO" panose="020F0600000000000000" pitchFamily="34" charset="-128"/>
                  <a:ea typeface="HGMaruGothicMPRO" panose="020F0600000000000000" pitchFamily="34" charset="-128"/>
                </a:rPr>
                <a:t>　「管理する打刻グループ全ての申請を表示」をクリックする</a:t>
              </a:r>
            </a:p>
            <a:p>
              <a:r>
                <a:rPr lang="ja-JP" altLang="en-US" sz="1100" dirty="0">
                  <a:effectLst/>
                  <a:latin typeface="HGMaruGothicMPRO" panose="020F0600000000000000" pitchFamily="34" charset="-128"/>
                  <a:ea typeface="HGMaruGothicMPRO" panose="020F0600000000000000" pitchFamily="34" charset="-128"/>
                </a:rPr>
                <a:t>　②次長で承認待ちの申請が表示される</a:t>
              </a:r>
            </a:p>
            <a:p>
              <a:r>
                <a:rPr lang="ja-JP" altLang="en-US" sz="1100" dirty="0">
                  <a:effectLst/>
                  <a:latin typeface="HGMaruGothicMPRO" panose="020F0600000000000000" pitchFamily="34" charset="-128"/>
                  <a:ea typeface="HGMaruGothicMPRO" panose="020F0600000000000000" pitchFamily="34" charset="-128"/>
                </a:rPr>
                <a:t>　</a:t>
              </a:r>
              <a:r>
                <a:rPr lang="ja-JP" altLang="en-US" sz="1100" dirty="0">
                  <a:latin typeface="HGMaruGothicMPRO" panose="020F0600000000000000" pitchFamily="34" charset="-128"/>
                  <a:ea typeface="HGMaruGothicMPRO" panose="020F0600000000000000" pitchFamily="34" charset="-128"/>
                </a:rPr>
                <a:t>③</a:t>
              </a:r>
              <a:r>
                <a:rPr lang="ja-JP" altLang="en-US" sz="1100" dirty="0">
                  <a:effectLst/>
                  <a:latin typeface="HGMaruGothicMPRO" panose="020F0600000000000000" pitchFamily="34" charset="-128"/>
                  <a:ea typeface="HGMaruGothicMPRO" panose="020F0600000000000000" pitchFamily="34" charset="-128"/>
                </a:rPr>
                <a:t>その状態で承認をすると課長の承認処理で決裁がされ、</a:t>
              </a:r>
              <a:br>
                <a:rPr lang="en-US" altLang="ja-JP" sz="1100" dirty="0">
                  <a:effectLst/>
                  <a:latin typeface="HGMaruGothicMPRO" panose="020F0600000000000000" pitchFamily="34" charset="-128"/>
                  <a:ea typeface="HGMaruGothicMPRO" panose="020F0600000000000000" pitchFamily="34" charset="-128"/>
                </a:rPr>
              </a:br>
              <a:r>
                <a:rPr lang="ja-JP" altLang="en-US" sz="1100" dirty="0">
                  <a:effectLst/>
                  <a:latin typeface="HGMaruGothicMPRO" panose="020F0600000000000000" pitchFamily="34" charset="-128"/>
                  <a:ea typeface="HGMaruGothicMPRO" panose="020F0600000000000000" pitchFamily="34" charset="-128"/>
                </a:rPr>
                <a:t>　　部長にはその申請は届かない</a:t>
              </a:r>
            </a:p>
          </p:txBody>
        </p:sp>
      </p:grpSp>
      <p:grpSp>
        <p:nvGrpSpPr>
          <p:cNvPr id="18" name="グループ化 17">
            <a:extLst>
              <a:ext uri="{FF2B5EF4-FFF2-40B4-BE49-F238E27FC236}">
                <a16:creationId xmlns:a16="http://schemas.microsoft.com/office/drawing/2014/main" id="{710794EC-FFCF-5EEF-5410-C2592AD8BCE2}"/>
              </a:ext>
            </a:extLst>
          </p:cNvPr>
          <p:cNvGrpSpPr/>
          <p:nvPr/>
        </p:nvGrpSpPr>
        <p:grpSpPr>
          <a:xfrm>
            <a:off x="381000" y="6556375"/>
            <a:ext cx="6122177" cy="1497687"/>
            <a:chOff x="369000" y="993775"/>
            <a:chExt cx="6122177" cy="1497687"/>
          </a:xfrm>
        </p:grpSpPr>
        <p:sp>
          <p:nvSpPr>
            <p:cNvPr id="19" name="矢印: 折線 42">
              <a:extLst>
                <a:ext uri="{FF2B5EF4-FFF2-40B4-BE49-F238E27FC236}">
                  <a16:creationId xmlns:a16="http://schemas.microsoft.com/office/drawing/2014/main" id="{065B4315-EBA7-E0A1-EFF0-25EBAB92318F}"/>
                </a:ext>
              </a:extLst>
            </p:cNvPr>
            <p:cNvSpPr/>
            <p:nvPr/>
          </p:nvSpPr>
          <p:spPr>
            <a:xfrm flipV="1">
              <a:off x="832800" y="1633734"/>
              <a:ext cx="492000" cy="770027"/>
            </a:xfrm>
            <a:prstGeom prst="bentArrow">
              <a:avLst>
                <a:gd name="adj1" fmla="val 25000"/>
                <a:gd name="adj2" fmla="val 25000"/>
                <a:gd name="adj3" fmla="val 25000"/>
                <a:gd name="adj4" fmla="val 1838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0" name="グループ化 19">
              <a:extLst>
                <a:ext uri="{FF2B5EF4-FFF2-40B4-BE49-F238E27FC236}">
                  <a16:creationId xmlns:a16="http://schemas.microsoft.com/office/drawing/2014/main" id="{FA2ACA48-22FC-1C47-45D1-3B1C721A7551}"/>
                </a:ext>
              </a:extLst>
            </p:cNvPr>
            <p:cNvGrpSpPr/>
            <p:nvPr/>
          </p:nvGrpSpPr>
          <p:grpSpPr>
            <a:xfrm>
              <a:off x="369000" y="993775"/>
              <a:ext cx="6120000" cy="900000"/>
              <a:chOff x="381000" y="1984375"/>
              <a:chExt cx="6120000" cy="900000"/>
            </a:xfrm>
          </p:grpSpPr>
          <p:sp>
            <p:nvSpPr>
              <p:cNvPr id="22" name="四角形: 角を丸くする 9">
                <a:extLst>
                  <a:ext uri="{FF2B5EF4-FFF2-40B4-BE49-F238E27FC236}">
                    <a16:creationId xmlns:a16="http://schemas.microsoft.com/office/drawing/2014/main" id="{4B1E6E39-0182-A0B6-2A5E-1F08829FD804}"/>
                  </a:ext>
                </a:extLst>
              </p:cNvPr>
              <p:cNvSpPr/>
              <p:nvPr/>
            </p:nvSpPr>
            <p:spPr>
              <a:xfrm>
                <a:off x="381000" y="1984375"/>
                <a:ext cx="6120000" cy="90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MaruGothicMPRO" panose="020F0600000000000000" pitchFamily="34" charset="-128"/>
                    <a:ea typeface="HGMaruGothicMPRO" panose="020F0600000000000000" pitchFamily="34" charset="-128"/>
                  </a:rPr>
                  <a:t>　　　　　</a:t>
                </a:r>
                <a:r>
                  <a:rPr lang="ja-JP" altLang="en-US" sz="1200" dirty="0">
                    <a:solidFill>
                      <a:schemeClr val="tx1"/>
                    </a:solidFill>
                    <a:effectLst/>
                    <a:latin typeface="HGMaruGothicMPRO" panose="020F0600000000000000" pitchFamily="34" charset="-128"/>
                    <a:ea typeface="HGMaruGothicMPRO" panose="020F0600000000000000" pitchFamily="34" charset="-128"/>
                  </a:rPr>
                  <a:t>申請承認の履歴を見ると承認者が赤くなっていることがあります。</a:t>
                </a:r>
                <a:endParaRPr lang="en-US" altLang="ja-JP" sz="1200" dirty="0">
                  <a:solidFill>
                    <a:schemeClr val="tx1"/>
                  </a:solidFill>
                  <a:effectLst/>
                  <a:latin typeface="HGMaruGothicMPRO" panose="020F0600000000000000" pitchFamily="34" charset="-128"/>
                  <a:ea typeface="HGMaruGothicMPRO" panose="020F0600000000000000" pitchFamily="34" charset="-128"/>
                </a:endParaRPr>
              </a:p>
              <a:p>
                <a:r>
                  <a:rPr lang="ja-JP" altLang="en-US" sz="1200" dirty="0">
                    <a:solidFill>
                      <a:schemeClr val="tx1"/>
                    </a:solidFill>
                    <a:latin typeface="HGMaruGothicMPRO" panose="020F0600000000000000" pitchFamily="34" charset="-128"/>
                    <a:ea typeface="HGMaruGothicMPRO" panose="020F0600000000000000" pitchFamily="34" charset="-128"/>
                  </a:rPr>
                  <a:t>　　　　　</a:t>
                </a:r>
                <a:r>
                  <a:rPr lang="ja-JP" altLang="en-US" sz="1200" dirty="0">
                    <a:solidFill>
                      <a:schemeClr val="tx1"/>
                    </a:solidFill>
                    <a:effectLst/>
                    <a:latin typeface="HGMaruGothicMPRO" panose="020F0600000000000000" pitchFamily="34" charset="-128"/>
                    <a:ea typeface="HGMaruGothicMPRO" panose="020F0600000000000000" pitchFamily="34" charset="-128"/>
                  </a:rPr>
                  <a:t>なぜでしょうか。</a:t>
                </a:r>
              </a:p>
            </p:txBody>
          </p:sp>
          <p:grpSp>
            <p:nvGrpSpPr>
              <p:cNvPr id="23" name="グループ化 22">
                <a:extLst>
                  <a:ext uri="{FF2B5EF4-FFF2-40B4-BE49-F238E27FC236}">
                    <a16:creationId xmlns:a16="http://schemas.microsoft.com/office/drawing/2014/main" id="{4B04E190-57AE-B42D-6DE4-DFA56D83ECD3}"/>
                  </a:ext>
                </a:extLst>
              </p:cNvPr>
              <p:cNvGrpSpPr/>
              <p:nvPr/>
            </p:nvGrpSpPr>
            <p:grpSpPr>
              <a:xfrm>
                <a:off x="533400" y="2182375"/>
                <a:ext cx="545400" cy="504000"/>
                <a:chOff x="369000" y="1679575"/>
                <a:chExt cx="545400" cy="504000"/>
              </a:xfrm>
            </p:grpSpPr>
            <p:sp>
              <p:nvSpPr>
                <p:cNvPr id="24" name="フローチャート: 順次アクセス記憶 23">
                  <a:extLst>
                    <a:ext uri="{FF2B5EF4-FFF2-40B4-BE49-F238E27FC236}">
                      <a16:creationId xmlns:a16="http://schemas.microsoft.com/office/drawing/2014/main" id="{12AC4907-DC8E-E644-D5F0-7E268326E301}"/>
                    </a:ext>
                  </a:extLst>
                </p:cNvPr>
                <p:cNvSpPr/>
                <p:nvPr/>
              </p:nvSpPr>
              <p:spPr>
                <a:xfrm>
                  <a:off x="369000" y="1679575"/>
                  <a:ext cx="504000" cy="504000"/>
                </a:xfrm>
                <a:prstGeom prst="flowChartMagneticTap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n w="9525">
                      <a:solidFill>
                        <a:schemeClr val="bg1"/>
                      </a:solidFill>
                    </a:ln>
                    <a:solidFill>
                      <a:schemeClr val="bg1"/>
                    </a:solidFill>
                  </a:endParaRPr>
                </a:p>
              </p:txBody>
            </p:sp>
            <p:sp>
              <p:nvSpPr>
                <p:cNvPr id="25" name="テキスト ボックス 24">
                  <a:extLst>
                    <a:ext uri="{FF2B5EF4-FFF2-40B4-BE49-F238E27FC236}">
                      <a16:creationId xmlns:a16="http://schemas.microsoft.com/office/drawing/2014/main" id="{140373DE-FA25-0991-F62B-898E45F008F5}"/>
                    </a:ext>
                  </a:extLst>
                </p:cNvPr>
                <p:cNvSpPr txBox="1"/>
                <p:nvPr/>
              </p:nvSpPr>
              <p:spPr>
                <a:xfrm>
                  <a:off x="381000" y="1731520"/>
                  <a:ext cx="533400" cy="400110"/>
                </a:xfrm>
                <a:prstGeom prst="rect">
                  <a:avLst/>
                </a:prstGeom>
                <a:noFill/>
              </p:spPr>
              <p:txBody>
                <a:bodyPr wrap="square" rtlCol="0">
                  <a:spAutoFit/>
                </a:bodyPr>
                <a:lstStyle/>
                <a:p>
                  <a:r>
                    <a:rPr kumimoji="1" lang="en-US" altLang="ja-JP" sz="2000" b="1" dirty="0">
                      <a:ln w="12700">
                        <a:solidFill>
                          <a:schemeClr val="bg1"/>
                        </a:solidFill>
                      </a:ln>
                      <a:solidFill>
                        <a:schemeClr val="bg1"/>
                      </a:solidFill>
                    </a:rPr>
                    <a:t>Q3</a:t>
                  </a:r>
                  <a:endParaRPr kumimoji="1" lang="ja-JP" altLang="en-US" sz="2000" b="1" dirty="0">
                    <a:ln w="12700">
                      <a:solidFill>
                        <a:schemeClr val="bg1"/>
                      </a:solidFill>
                    </a:ln>
                    <a:solidFill>
                      <a:schemeClr val="bg1"/>
                    </a:solidFill>
                  </a:endParaRPr>
                </a:p>
              </p:txBody>
            </p:sp>
          </p:grpSp>
        </p:grpSp>
        <p:sp>
          <p:nvSpPr>
            <p:cNvPr id="21" name="テキスト ボックス 20">
              <a:extLst>
                <a:ext uri="{FF2B5EF4-FFF2-40B4-BE49-F238E27FC236}">
                  <a16:creationId xmlns:a16="http://schemas.microsoft.com/office/drawing/2014/main" id="{83ECF9B6-37C5-7EED-0AFA-B4282928A47E}"/>
                </a:ext>
              </a:extLst>
            </p:cNvPr>
            <p:cNvSpPr txBox="1"/>
            <p:nvPr/>
          </p:nvSpPr>
          <p:spPr>
            <a:xfrm>
              <a:off x="1451177" y="2060575"/>
              <a:ext cx="5040000" cy="430887"/>
            </a:xfrm>
            <a:prstGeom prst="rect">
              <a:avLst/>
            </a:prstGeom>
            <a:noFill/>
          </p:spPr>
          <p:txBody>
            <a:bodyPr wrap="square" rtlCol="0">
              <a:spAutoFit/>
            </a:bodyPr>
            <a:lstStyle/>
            <a:p>
              <a:r>
                <a:rPr lang="ja-JP" altLang="en-US" sz="1100" dirty="0">
                  <a:latin typeface="HGMaruGothicMPRO" panose="020F0600000000000000" pitchFamily="34" charset="-128"/>
                  <a:ea typeface="HGMaruGothicMPRO" panose="020F0600000000000000" pitchFamily="34" charset="-128"/>
                </a:rPr>
                <a:t>「</a:t>
              </a:r>
              <a:r>
                <a:rPr lang="ja-JP" altLang="en-US" sz="1100" dirty="0">
                  <a:effectLst/>
                  <a:latin typeface="HGMaruGothicMPRO" panose="020F0600000000000000" pitchFamily="34" charset="-128"/>
                  <a:ea typeface="HGMaruGothicMPRO" panose="020F0600000000000000" pitchFamily="34" charset="-128"/>
                </a:rPr>
                <a:t>管理する打刻グループ全ての申請を表示」にチェックを入れた状態で</a:t>
              </a:r>
              <a:endParaRPr lang="en-US" altLang="ja-JP" sz="1100" dirty="0">
                <a:effectLst/>
                <a:latin typeface="HGMaruGothicMPRO" panose="020F0600000000000000" pitchFamily="34" charset="-128"/>
                <a:ea typeface="HGMaruGothicMPRO" panose="020F0600000000000000" pitchFamily="34" charset="-128"/>
              </a:endParaRPr>
            </a:p>
            <a:p>
              <a:r>
                <a:rPr lang="ja-JP" altLang="en-US" sz="1100" dirty="0">
                  <a:latin typeface="HGMaruGothicMPRO" panose="020F0600000000000000" pitchFamily="34" charset="-128"/>
                  <a:ea typeface="HGMaruGothicMPRO" panose="020F0600000000000000" pitchFamily="34" charset="-128"/>
                </a:rPr>
                <a:t>　</a:t>
              </a:r>
              <a:r>
                <a:rPr lang="ja-JP" altLang="en-US" sz="1100" dirty="0">
                  <a:effectLst/>
                  <a:latin typeface="HGMaruGothicMPRO" panose="020F0600000000000000" pitchFamily="34" charset="-128"/>
                  <a:ea typeface="HGMaruGothicMPRO" panose="020F0600000000000000" pitchFamily="34" charset="-128"/>
                </a:rPr>
                <a:t>承認すると履歴の承認者名が赤文字になります。</a:t>
              </a:r>
            </a:p>
          </p:txBody>
        </p:sp>
      </p:grpSp>
    </p:spTree>
    <p:extLst>
      <p:ext uri="{BB962C8B-B14F-4D97-AF65-F5344CB8AC3E}">
        <p14:creationId xmlns:p14="http://schemas.microsoft.com/office/powerpoint/2010/main" val="22374195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よくある質問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112</a:t>
            </a:fld>
            <a:endParaRPr lang="ja-JP" altLang="en-US" dirty="0"/>
          </a:p>
        </p:txBody>
      </p:sp>
      <p:cxnSp>
        <p:nvCxnSpPr>
          <p:cNvPr id="40" name="直線コネクタ 39">
            <a:extLst>
              <a:ext uri="{FF2B5EF4-FFF2-40B4-BE49-F238E27FC236}">
                <a16:creationId xmlns:a16="http://schemas.microsoft.com/office/drawing/2014/main" id="{43230865-B514-4656-B232-61AE9761F8FF}"/>
              </a:ext>
            </a:extLst>
          </p:cNvPr>
          <p:cNvCxnSpPr>
            <a:cxnSpLocks/>
          </p:cNvCxnSpPr>
          <p:nvPr/>
        </p:nvCxnSpPr>
        <p:spPr>
          <a:xfrm>
            <a:off x="384999" y="2898775"/>
            <a:ext cx="5969850"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BD452FEE-EA9F-93DE-B418-A88B30AB2D51}"/>
              </a:ext>
            </a:extLst>
          </p:cNvPr>
          <p:cNvGrpSpPr/>
          <p:nvPr/>
        </p:nvGrpSpPr>
        <p:grpSpPr>
          <a:xfrm>
            <a:off x="369000" y="993775"/>
            <a:ext cx="6324739" cy="1590764"/>
            <a:chOff x="369000" y="993775"/>
            <a:chExt cx="6324739" cy="1590764"/>
          </a:xfrm>
        </p:grpSpPr>
        <p:sp>
          <p:nvSpPr>
            <p:cNvPr id="43" name="矢印: 折線 42">
              <a:extLst>
                <a:ext uri="{FF2B5EF4-FFF2-40B4-BE49-F238E27FC236}">
                  <a16:creationId xmlns:a16="http://schemas.microsoft.com/office/drawing/2014/main" id="{036D7E23-7613-0F53-8687-C34177E3A60F}"/>
                </a:ext>
              </a:extLst>
            </p:cNvPr>
            <p:cNvSpPr/>
            <p:nvPr/>
          </p:nvSpPr>
          <p:spPr>
            <a:xfrm flipV="1">
              <a:off x="832800" y="1633734"/>
              <a:ext cx="492000" cy="770027"/>
            </a:xfrm>
            <a:prstGeom prst="bentArrow">
              <a:avLst>
                <a:gd name="adj1" fmla="val 25000"/>
                <a:gd name="adj2" fmla="val 25000"/>
                <a:gd name="adj3" fmla="val 25000"/>
                <a:gd name="adj4" fmla="val 1838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1" name="グループ化 10">
              <a:extLst>
                <a:ext uri="{FF2B5EF4-FFF2-40B4-BE49-F238E27FC236}">
                  <a16:creationId xmlns:a16="http://schemas.microsoft.com/office/drawing/2014/main" id="{53A0D176-94CE-0EDF-662B-2282FDC87BDD}"/>
                </a:ext>
              </a:extLst>
            </p:cNvPr>
            <p:cNvGrpSpPr/>
            <p:nvPr/>
          </p:nvGrpSpPr>
          <p:grpSpPr>
            <a:xfrm>
              <a:off x="369000" y="993775"/>
              <a:ext cx="6120000" cy="900000"/>
              <a:chOff x="381000" y="1984375"/>
              <a:chExt cx="6120000" cy="900000"/>
            </a:xfrm>
          </p:grpSpPr>
          <p:sp>
            <p:nvSpPr>
              <p:cNvPr id="10" name="四角形: 角を丸くする 9">
                <a:extLst>
                  <a:ext uri="{FF2B5EF4-FFF2-40B4-BE49-F238E27FC236}">
                    <a16:creationId xmlns:a16="http://schemas.microsoft.com/office/drawing/2014/main" id="{894F24AE-1317-C446-FC6A-13F24BAB389C}"/>
                  </a:ext>
                </a:extLst>
              </p:cNvPr>
              <p:cNvSpPr/>
              <p:nvPr/>
            </p:nvSpPr>
            <p:spPr>
              <a:xfrm>
                <a:off x="381000" y="1984375"/>
                <a:ext cx="6120000" cy="90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effectLst/>
                    <a:latin typeface="HG丸ｺﾞｼｯｸM-PRO" panose="020F0600000000000000" pitchFamily="50" charset="-128"/>
                    <a:ea typeface="HG丸ｺﾞｼｯｸM-PRO" panose="020F0600000000000000" pitchFamily="50" charset="-128"/>
                  </a:rPr>
                  <a:t>　　　　　同一日に複数の出退勤の打刻を管理者で登録する方法はありますか</a:t>
                </a:r>
              </a:p>
            </p:txBody>
          </p:sp>
          <p:grpSp>
            <p:nvGrpSpPr>
              <p:cNvPr id="9" name="グループ化 8">
                <a:extLst>
                  <a:ext uri="{FF2B5EF4-FFF2-40B4-BE49-F238E27FC236}">
                    <a16:creationId xmlns:a16="http://schemas.microsoft.com/office/drawing/2014/main" id="{BAAB9B23-2E29-F103-93FC-8B4FFC86E6B8}"/>
                  </a:ext>
                </a:extLst>
              </p:cNvPr>
              <p:cNvGrpSpPr/>
              <p:nvPr/>
            </p:nvGrpSpPr>
            <p:grpSpPr>
              <a:xfrm>
                <a:off x="533400" y="2182375"/>
                <a:ext cx="545400" cy="504000"/>
                <a:chOff x="369000" y="1679575"/>
                <a:chExt cx="545400" cy="504000"/>
              </a:xfrm>
            </p:grpSpPr>
            <p:sp>
              <p:nvSpPr>
                <p:cNvPr id="6" name="フローチャート: 順次アクセス記憶 5">
                  <a:extLst>
                    <a:ext uri="{FF2B5EF4-FFF2-40B4-BE49-F238E27FC236}">
                      <a16:creationId xmlns:a16="http://schemas.microsoft.com/office/drawing/2014/main" id="{9AD21933-F3F1-416F-7A7A-88CE0773152E}"/>
                    </a:ext>
                  </a:extLst>
                </p:cNvPr>
                <p:cNvSpPr/>
                <p:nvPr/>
              </p:nvSpPr>
              <p:spPr>
                <a:xfrm>
                  <a:off x="369000" y="1679575"/>
                  <a:ext cx="504000" cy="504000"/>
                </a:xfrm>
                <a:prstGeom prst="flowChartMagneticTap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n w="9525">
                      <a:solidFill>
                        <a:schemeClr val="bg1"/>
                      </a:solidFill>
                    </a:ln>
                    <a:solidFill>
                      <a:schemeClr val="bg1"/>
                    </a:solidFill>
                  </a:endParaRPr>
                </a:p>
              </p:txBody>
            </p:sp>
            <p:sp>
              <p:nvSpPr>
                <p:cNvPr id="8" name="テキスト ボックス 7">
                  <a:extLst>
                    <a:ext uri="{FF2B5EF4-FFF2-40B4-BE49-F238E27FC236}">
                      <a16:creationId xmlns:a16="http://schemas.microsoft.com/office/drawing/2014/main" id="{5F692CD3-DB20-DCD7-9BF6-DBFD199A59CE}"/>
                    </a:ext>
                  </a:extLst>
                </p:cNvPr>
                <p:cNvSpPr txBox="1"/>
                <p:nvPr/>
              </p:nvSpPr>
              <p:spPr>
                <a:xfrm>
                  <a:off x="381000" y="1731520"/>
                  <a:ext cx="533400" cy="400110"/>
                </a:xfrm>
                <a:prstGeom prst="rect">
                  <a:avLst/>
                </a:prstGeom>
                <a:noFill/>
              </p:spPr>
              <p:txBody>
                <a:bodyPr wrap="square" rtlCol="0">
                  <a:spAutoFit/>
                </a:bodyPr>
                <a:lstStyle/>
                <a:p>
                  <a:r>
                    <a:rPr kumimoji="1" lang="en-US" altLang="ja-JP" sz="2000" b="1" dirty="0">
                      <a:ln w="12700">
                        <a:solidFill>
                          <a:schemeClr val="bg1"/>
                        </a:solidFill>
                      </a:ln>
                      <a:solidFill>
                        <a:schemeClr val="bg1"/>
                      </a:solidFill>
                    </a:rPr>
                    <a:t>Q4</a:t>
                  </a:r>
                  <a:endParaRPr kumimoji="1" lang="ja-JP" altLang="en-US" sz="2000" b="1" dirty="0">
                    <a:ln w="12700">
                      <a:solidFill>
                        <a:schemeClr val="bg1"/>
                      </a:solidFill>
                    </a:ln>
                    <a:solidFill>
                      <a:schemeClr val="bg1"/>
                    </a:solidFill>
                  </a:endParaRPr>
                </a:p>
              </p:txBody>
            </p:sp>
          </p:grpSp>
        </p:grpSp>
        <p:sp>
          <p:nvSpPr>
            <p:cNvPr id="44" name="テキスト ボックス 43">
              <a:extLst>
                <a:ext uri="{FF2B5EF4-FFF2-40B4-BE49-F238E27FC236}">
                  <a16:creationId xmlns:a16="http://schemas.microsoft.com/office/drawing/2014/main" id="{710D2469-C54C-A5FA-E3C7-2C507A7063C3}"/>
                </a:ext>
              </a:extLst>
            </p:cNvPr>
            <p:cNvSpPr txBox="1"/>
            <p:nvPr/>
          </p:nvSpPr>
          <p:spPr>
            <a:xfrm>
              <a:off x="1451177" y="1984375"/>
              <a:ext cx="5242562" cy="600164"/>
            </a:xfrm>
            <a:prstGeom prst="rect">
              <a:avLst/>
            </a:prstGeom>
            <a:noFill/>
          </p:spPr>
          <p:txBody>
            <a:bodyPr wrap="square" rtlCol="0">
              <a:spAutoFit/>
            </a:bodyPr>
            <a:lstStyle/>
            <a:p>
              <a:r>
                <a:rPr lang="ja-JP" altLang="en-US" sz="1100" dirty="0">
                  <a:effectLst/>
                  <a:latin typeface="HG丸ｺﾞｼｯｸM-PRO" panose="020F0600000000000000" pitchFamily="50" charset="-128"/>
                  <a:ea typeface="HG丸ｺﾞｼｯｸM-PRO" panose="020F0600000000000000" pitchFamily="50" charset="-128"/>
                </a:rPr>
                <a:t>勤務実績＞月次勤務実績＞表示＞実績登録されている日をクリック</a:t>
              </a:r>
              <a:br>
                <a:rPr lang="ja-JP" altLang="en-US" sz="1100" dirty="0">
                  <a:effectLst/>
                  <a:latin typeface="HG丸ｺﾞｼｯｸM-PRO" panose="020F0600000000000000" pitchFamily="50" charset="-128"/>
                  <a:ea typeface="HG丸ｺﾞｼｯｸM-PRO" panose="020F0600000000000000" pitchFamily="50" charset="-128"/>
                </a:rPr>
              </a:br>
              <a:r>
                <a:rPr lang="ja-JP" altLang="en-US" sz="1100" dirty="0">
                  <a:effectLst/>
                  <a:latin typeface="HG丸ｺﾞｼｯｸM-PRO" panose="020F0600000000000000" pitchFamily="50" charset="-128"/>
                  <a:ea typeface="HG丸ｺﾞｼｯｸM-PRO" panose="020F0600000000000000" pitchFamily="50" charset="-128"/>
                </a:rPr>
                <a:t>＞新規作成＞出退勤時刻を入力して保存</a:t>
              </a:r>
            </a:p>
            <a:p>
              <a:r>
                <a:rPr lang="ja-JP" altLang="en-US" sz="1100" dirty="0">
                  <a:effectLst/>
                  <a:latin typeface="HG丸ｺﾞｼｯｸM-PRO" panose="020F0600000000000000" pitchFamily="50" charset="-128"/>
                  <a:ea typeface="HG丸ｺﾞｼｯｸM-PRO" panose="020F0600000000000000" pitchFamily="50" charset="-128"/>
                </a:rPr>
                <a:t>こちらの手順で</a:t>
              </a:r>
              <a:r>
                <a:rPr lang="en-US" altLang="ja-JP" sz="1100" dirty="0">
                  <a:effectLst/>
                  <a:latin typeface="HG丸ｺﾞｼｯｸM-PRO" panose="020F0600000000000000" pitchFamily="50" charset="-128"/>
                  <a:ea typeface="HG丸ｺﾞｼｯｸM-PRO" panose="020F0600000000000000" pitchFamily="50" charset="-128"/>
                </a:rPr>
                <a:t>1</a:t>
              </a:r>
              <a:r>
                <a:rPr lang="ja-JP" altLang="en-US" sz="1100" dirty="0">
                  <a:effectLst/>
                  <a:latin typeface="HG丸ｺﾞｼｯｸM-PRO" panose="020F0600000000000000" pitchFamily="50" charset="-128"/>
                  <a:ea typeface="HG丸ｺﾞｼｯｸM-PRO" panose="020F0600000000000000" pitchFamily="50" charset="-128"/>
                </a:rPr>
                <a:t>日に複数回の実績を管理者から登録できます。</a:t>
              </a:r>
            </a:p>
          </p:txBody>
        </p:sp>
      </p:grpSp>
      <p:cxnSp>
        <p:nvCxnSpPr>
          <p:cNvPr id="2" name="直線コネクタ 1">
            <a:extLst>
              <a:ext uri="{FF2B5EF4-FFF2-40B4-BE49-F238E27FC236}">
                <a16:creationId xmlns:a16="http://schemas.microsoft.com/office/drawing/2014/main" id="{682BE0B2-E221-21C6-C077-7E568999EB05}"/>
              </a:ext>
            </a:extLst>
          </p:cNvPr>
          <p:cNvCxnSpPr>
            <a:cxnSpLocks/>
          </p:cNvCxnSpPr>
          <p:nvPr/>
        </p:nvCxnSpPr>
        <p:spPr>
          <a:xfrm>
            <a:off x="444075" y="4803775"/>
            <a:ext cx="5969850"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CA7FFA81-76CB-28E4-6805-BEA8FB0E7BB4}"/>
              </a:ext>
            </a:extLst>
          </p:cNvPr>
          <p:cNvGrpSpPr/>
          <p:nvPr/>
        </p:nvGrpSpPr>
        <p:grpSpPr>
          <a:xfrm>
            <a:off x="369000" y="3127375"/>
            <a:ext cx="6122177" cy="1421487"/>
            <a:chOff x="369000" y="993775"/>
            <a:chExt cx="6122177" cy="1421487"/>
          </a:xfrm>
        </p:grpSpPr>
        <p:sp>
          <p:nvSpPr>
            <p:cNvPr id="5" name="矢印: 折線 42">
              <a:extLst>
                <a:ext uri="{FF2B5EF4-FFF2-40B4-BE49-F238E27FC236}">
                  <a16:creationId xmlns:a16="http://schemas.microsoft.com/office/drawing/2014/main" id="{4020F0B4-CE2C-D1E2-00A0-B5997617EA23}"/>
                </a:ext>
              </a:extLst>
            </p:cNvPr>
            <p:cNvSpPr/>
            <p:nvPr/>
          </p:nvSpPr>
          <p:spPr>
            <a:xfrm flipV="1">
              <a:off x="832800" y="1633734"/>
              <a:ext cx="492000" cy="770027"/>
            </a:xfrm>
            <a:prstGeom prst="bentArrow">
              <a:avLst>
                <a:gd name="adj1" fmla="val 25000"/>
                <a:gd name="adj2" fmla="val 25000"/>
                <a:gd name="adj3" fmla="val 25000"/>
                <a:gd name="adj4" fmla="val 1838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7" name="グループ化 6">
              <a:extLst>
                <a:ext uri="{FF2B5EF4-FFF2-40B4-BE49-F238E27FC236}">
                  <a16:creationId xmlns:a16="http://schemas.microsoft.com/office/drawing/2014/main" id="{69F7FACB-31AE-335C-7BC4-B8C029647BA5}"/>
                </a:ext>
              </a:extLst>
            </p:cNvPr>
            <p:cNvGrpSpPr/>
            <p:nvPr/>
          </p:nvGrpSpPr>
          <p:grpSpPr>
            <a:xfrm>
              <a:off x="369000" y="993775"/>
              <a:ext cx="6120000" cy="900000"/>
              <a:chOff x="381000" y="1984375"/>
              <a:chExt cx="6120000" cy="900000"/>
            </a:xfrm>
          </p:grpSpPr>
          <p:sp>
            <p:nvSpPr>
              <p:cNvPr id="13" name="四角形: 角を丸くする 9">
                <a:extLst>
                  <a:ext uri="{FF2B5EF4-FFF2-40B4-BE49-F238E27FC236}">
                    <a16:creationId xmlns:a16="http://schemas.microsoft.com/office/drawing/2014/main" id="{7B6F9FC8-5CD2-BB99-DE9F-EB7237677DB2}"/>
                  </a:ext>
                </a:extLst>
              </p:cNvPr>
              <p:cNvSpPr/>
              <p:nvPr/>
            </p:nvSpPr>
            <p:spPr>
              <a:xfrm>
                <a:off x="381000" y="1984375"/>
                <a:ext cx="6120000" cy="90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effectLst/>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effectLst/>
                    <a:latin typeface="HG丸ｺﾞｼｯｸM-PRO" panose="020F0600000000000000" pitchFamily="50" charset="-128"/>
                    <a:ea typeface="HG丸ｺﾞｼｯｸM-PRO" panose="020F0600000000000000" pitchFamily="50" charset="-128"/>
                  </a:rPr>
                  <a:t>管理者側で登録した休暇を取り消す方法を教えてください</a:t>
                </a:r>
              </a:p>
              <a:p>
                <a:endParaRPr lang="ja-JP" altLang="en-US" sz="1200" dirty="0">
                  <a:solidFill>
                    <a:schemeClr val="tx1"/>
                  </a:solidFill>
                  <a:effectLst/>
                  <a:latin typeface="HG丸ｺﾞｼｯｸM-PRO" panose="020F0600000000000000" pitchFamily="50" charset="-128"/>
                  <a:ea typeface="HG丸ｺﾞｼｯｸM-PRO" panose="020F0600000000000000" pitchFamily="50" charset="-128"/>
                </a:endParaRPr>
              </a:p>
              <a:p>
                <a:endParaRPr lang="ja-JP" altLang="en-US" sz="1200" dirty="0">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F9C21E20-5C1E-642E-F011-3CC06CB5209F}"/>
                  </a:ext>
                </a:extLst>
              </p:cNvPr>
              <p:cNvGrpSpPr/>
              <p:nvPr/>
            </p:nvGrpSpPr>
            <p:grpSpPr>
              <a:xfrm>
                <a:off x="533400" y="2182375"/>
                <a:ext cx="545400" cy="504000"/>
                <a:chOff x="369000" y="1679575"/>
                <a:chExt cx="545400" cy="504000"/>
              </a:xfrm>
            </p:grpSpPr>
            <p:sp>
              <p:nvSpPr>
                <p:cNvPr id="15" name="フローチャート: 順次アクセス記憶 14">
                  <a:extLst>
                    <a:ext uri="{FF2B5EF4-FFF2-40B4-BE49-F238E27FC236}">
                      <a16:creationId xmlns:a16="http://schemas.microsoft.com/office/drawing/2014/main" id="{D980A558-B3A6-4B41-5A8A-11A2F66D8321}"/>
                    </a:ext>
                  </a:extLst>
                </p:cNvPr>
                <p:cNvSpPr/>
                <p:nvPr/>
              </p:nvSpPr>
              <p:spPr>
                <a:xfrm>
                  <a:off x="369000" y="1679575"/>
                  <a:ext cx="504000" cy="504000"/>
                </a:xfrm>
                <a:prstGeom prst="flowChartMagneticTap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n w="9525">
                      <a:solidFill>
                        <a:schemeClr val="bg1"/>
                      </a:solidFill>
                    </a:ln>
                    <a:solidFill>
                      <a:schemeClr val="bg1"/>
                    </a:solidFill>
                  </a:endParaRPr>
                </a:p>
              </p:txBody>
            </p:sp>
            <p:sp>
              <p:nvSpPr>
                <p:cNvPr id="16" name="テキスト ボックス 15">
                  <a:extLst>
                    <a:ext uri="{FF2B5EF4-FFF2-40B4-BE49-F238E27FC236}">
                      <a16:creationId xmlns:a16="http://schemas.microsoft.com/office/drawing/2014/main" id="{4F4082FE-4F23-2EEC-15D9-75630B153BE3}"/>
                    </a:ext>
                  </a:extLst>
                </p:cNvPr>
                <p:cNvSpPr txBox="1"/>
                <p:nvPr/>
              </p:nvSpPr>
              <p:spPr>
                <a:xfrm>
                  <a:off x="381000" y="1731520"/>
                  <a:ext cx="533400" cy="400110"/>
                </a:xfrm>
                <a:prstGeom prst="rect">
                  <a:avLst/>
                </a:prstGeom>
                <a:noFill/>
              </p:spPr>
              <p:txBody>
                <a:bodyPr wrap="square" rtlCol="0">
                  <a:spAutoFit/>
                </a:bodyPr>
                <a:lstStyle/>
                <a:p>
                  <a:r>
                    <a:rPr kumimoji="1" lang="en-US" altLang="ja-JP" sz="2000" b="1" dirty="0">
                      <a:ln w="12700">
                        <a:solidFill>
                          <a:schemeClr val="bg1"/>
                        </a:solidFill>
                      </a:ln>
                      <a:solidFill>
                        <a:schemeClr val="bg1"/>
                      </a:solidFill>
                    </a:rPr>
                    <a:t>Q5</a:t>
                  </a:r>
                  <a:endParaRPr kumimoji="1" lang="ja-JP" altLang="en-US" sz="2000" b="1" dirty="0">
                    <a:ln w="12700">
                      <a:solidFill>
                        <a:schemeClr val="bg1"/>
                      </a:solidFill>
                    </a:ln>
                    <a:solidFill>
                      <a:schemeClr val="bg1"/>
                    </a:solidFill>
                  </a:endParaRPr>
                </a:p>
              </p:txBody>
            </p:sp>
          </p:grpSp>
        </p:grpSp>
        <p:sp>
          <p:nvSpPr>
            <p:cNvPr id="12" name="テキスト ボックス 11">
              <a:extLst>
                <a:ext uri="{FF2B5EF4-FFF2-40B4-BE49-F238E27FC236}">
                  <a16:creationId xmlns:a16="http://schemas.microsoft.com/office/drawing/2014/main" id="{6266AE3F-1B87-4A63-2567-5A1E92FFDAE4}"/>
                </a:ext>
              </a:extLst>
            </p:cNvPr>
            <p:cNvSpPr txBox="1"/>
            <p:nvPr/>
          </p:nvSpPr>
          <p:spPr>
            <a:xfrm>
              <a:off x="1451177" y="1984375"/>
              <a:ext cx="5040000" cy="430887"/>
            </a:xfrm>
            <a:prstGeom prst="rect">
              <a:avLst/>
            </a:prstGeom>
            <a:noFill/>
          </p:spPr>
          <p:txBody>
            <a:bodyPr wrap="square" rtlCol="0">
              <a:spAutoFit/>
            </a:bodyPr>
            <a:lstStyle/>
            <a:p>
              <a:r>
                <a:rPr lang="ja-JP" altLang="en-US" sz="1100" dirty="0">
                  <a:effectLst/>
                  <a:latin typeface="HG丸ｺﾞｼｯｸM-PRO" panose="020F0600000000000000" pitchFamily="50" charset="-128"/>
                  <a:ea typeface="HG丸ｺﾞｼｯｸM-PRO" panose="020F0600000000000000" pitchFamily="50" charset="-128"/>
                </a:rPr>
                <a:t>申請承認した休暇を否認する方法と同様です。</a:t>
              </a:r>
            </a:p>
            <a:p>
              <a:r>
                <a:rPr lang="ja-JP" altLang="en-US" sz="1100" dirty="0">
                  <a:effectLst/>
                  <a:latin typeface="HG丸ｺﾞｼｯｸM-PRO" panose="020F0600000000000000" pitchFamily="50" charset="-128"/>
                  <a:ea typeface="HG丸ｺﾞｼｯｸM-PRO" panose="020F0600000000000000" pitchFamily="50" charset="-128"/>
                </a:rPr>
                <a:t>詳細は本マニュアル</a:t>
              </a:r>
              <a:r>
                <a:rPr lang="en-US" altLang="ja-JP" sz="1100" dirty="0">
                  <a:latin typeface="HG丸ｺﾞｼｯｸM-PRO" panose="020F0600000000000000" pitchFamily="50" charset="-128"/>
                  <a:ea typeface="HG丸ｺﾞｼｯｸM-PRO" panose="020F0600000000000000" pitchFamily="50" charset="-128"/>
                  <a:hlinkClick r:id="rId2" action="ppaction://hlinksldjump"/>
                </a:rPr>
                <a:t>P.63</a:t>
              </a:r>
              <a:r>
                <a:rPr lang="ja-JP" altLang="en-US" sz="1100" dirty="0">
                  <a:effectLst/>
                  <a:latin typeface="HG丸ｺﾞｼｯｸM-PRO" panose="020F0600000000000000" pitchFamily="50" charset="-128"/>
                  <a:ea typeface="HG丸ｺﾞｼｯｸM-PRO" panose="020F0600000000000000" pitchFamily="50" charset="-128"/>
                </a:rPr>
                <a:t>をご確認ください。</a:t>
              </a:r>
            </a:p>
          </p:txBody>
        </p:sp>
      </p:grpSp>
      <p:cxnSp>
        <p:nvCxnSpPr>
          <p:cNvPr id="17" name="直線コネクタ 16">
            <a:extLst>
              <a:ext uri="{FF2B5EF4-FFF2-40B4-BE49-F238E27FC236}">
                <a16:creationId xmlns:a16="http://schemas.microsoft.com/office/drawing/2014/main" id="{721A0C25-F774-F1AE-FAEF-4BDF7830F3AE}"/>
              </a:ext>
            </a:extLst>
          </p:cNvPr>
          <p:cNvCxnSpPr>
            <a:cxnSpLocks/>
          </p:cNvCxnSpPr>
          <p:nvPr/>
        </p:nvCxnSpPr>
        <p:spPr>
          <a:xfrm>
            <a:off x="396999" y="6708775"/>
            <a:ext cx="5969850"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710794EC-FFCF-5EEF-5410-C2592AD8BCE2}"/>
              </a:ext>
            </a:extLst>
          </p:cNvPr>
          <p:cNvGrpSpPr/>
          <p:nvPr/>
        </p:nvGrpSpPr>
        <p:grpSpPr>
          <a:xfrm>
            <a:off x="381000" y="5032375"/>
            <a:ext cx="6324739" cy="1666964"/>
            <a:chOff x="369000" y="993775"/>
            <a:chExt cx="6324739" cy="1666964"/>
          </a:xfrm>
        </p:grpSpPr>
        <p:sp>
          <p:nvSpPr>
            <p:cNvPr id="19" name="矢印: 折線 42">
              <a:extLst>
                <a:ext uri="{FF2B5EF4-FFF2-40B4-BE49-F238E27FC236}">
                  <a16:creationId xmlns:a16="http://schemas.microsoft.com/office/drawing/2014/main" id="{065B4315-EBA7-E0A1-EFF0-25EBAB92318F}"/>
                </a:ext>
              </a:extLst>
            </p:cNvPr>
            <p:cNvSpPr/>
            <p:nvPr/>
          </p:nvSpPr>
          <p:spPr>
            <a:xfrm flipV="1">
              <a:off x="832800" y="1633734"/>
              <a:ext cx="492000" cy="770027"/>
            </a:xfrm>
            <a:prstGeom prst="bentArrow">
              <a:avLst>
                <a:gd name="adj1" fmla="val 25000"/>
                <a:gd name="adj2" fmla="val 25000"/>
                <a:gd name="adj3" fmla="val 25000"/>
                <a:gd name="adj4" fmla="val 1838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0" name="グループ化 19">
              <a:extLst>
                <a:ext uri="{FF2B5EF4-FFF2-40B4-BE49-F238E27FC236}">
                  <a16:creationId xmlns:a16="http://schemas.microsoft.com/office/drawing/2014/main" id="{FA2ACA48-22FC-1C47-45D1-3B1C721A7551}"/>
                </a:ext>
              </a:extLst>
            </p:cNvPr>
            <p:cNvGrpSpPr/>
            <p:nvPr/>
          </p:nvGrpSpPr>
          <p:grpSpPr>
            <a:xfrm>
              <a:off x="369000" y="993775"/>
              <a:ext cx="6120000" cy="900000"/>
              <a:chOff x="381000" y="1984375"/>
              <a:chExt cx="6120000" cy="900000"/>
            </a:xfrm>
          </p:grpSpPr>
          <p:sp>
            <p:nvSpPr>
              <p:cNvPr id="22" name="四角形: 角を丸くする 9">
                <a:extLst>
                  <a:ext uri="{FF2B5EF4-FFF2-40B4-BE49-F238E27FC236}">
                    <a16:creationId xmlns:a16="http://schemas.microsoft.com/office/drawing/2014/main" id="{4B1E6E39-0182-A0B6-2A5E-1F08829FD804}"/>
                  </a:ext>
                </a:extLst>
              </p:cNvPr>
              <p:cNvSpPr/>
              <p:nvPr/>
            </p:nvSpPr>
            <p:spPr>
              <a:xfrm>
                <a:off x="381000" y="1984375"/>
                <a:ext cx="6120000" cy="90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effectLst/>
                    <a:latin typeface="HG丸ｺﾞｼｯｸM-PRO" panose="020F0600000000000000" pitchFamily="50" charset="-128"/>
                    <a:ea typeface="HG丸ｺﾞｼｯｸM-PRO" panose="020F0600000000000000" pitchFamily="50" charset="-128"/>
                  </a:rPr>
                  <a:t>　　　　　勤務情報画面＞一括編集でスケジュールの休憩時間を</a:t>
                </a:r>
                <a:endParaRPr lang="en-US" altLang="ja-JP" sz="1200" dirty="0">
                  <a:solidFill>
                    <a:schemeClr val="tx1"/>
                  </a:solidFill>
                  <a:effectLst/>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effectLst/>
                    <a:latin typeface="HG丸ｺﾞｼｯｸM-PRO" panose="020F0600000000000000" pitchFamily="50" charset="-128"/>
                    <a:ea typeface="HG丸ｺﾞｼｯｸM-PRO" panose="020F0600000000000000" pitchFamily="50" charset="-128"/>
                  </a:rPr>
                  <a:t>編集できないようです。編集するにはどうしたらいいですか？</a:t>
                </a:r>
              </a:p>
              <a:p>
                <a:endParaRPr lang="ja-JP" altLang="en-US" sz="1200" dirty="0">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4B04E190-57AE-B42D-6DE4-DFA56D83ECD3}"/>
                  </a:ext>
                </a:extLst>
              </p:cNvPr>
              <p:cNvGrpSpPr/>
              <p:nvPr/>
            </p:nvGrpSpPr>
            <p:grpSpPr>
              <a:xfrm>
                <a:off x="533400" y="2182375"/>
                <a:ext cx="545400" cy="504000"/>
                <a:chOff x="369000" y="1679575"/>
                <a:chExt cx="545400" cy="504000"/>
              </a:xfrm>
            </p:grpSpPr>
            <p:sp>
              <p:nvSpPr>
                <p:cNvPr id="24" name="フローチャート: 順次アクセス記憶 23">
                  <a:extLst>
                    <a:ext uri="{FF2B5EF4-FFF2-40B4-BE49-F238E27FC236}">
                      <a16:creationId xmlns:a16="http://schemas.microsoft.com/office/drawing/2014/main" id="{12AC4907-DC8E-E644-D5F0-7E268326E301}"/>
                    </a:ext>
                  </a:extLst>
                </p:cNvPr>
                <p:cNvSpPr/>
                <p:nvPr/>
              </p:nvSpPr>
              <p:spPr>
                <a:xfrm>
                  <a:off x="369000" y="1679575"/>
                  <a:ext cx="504000" cy="504000"/>
                </a:xfrm>
                <a:prstGeom prst="flowChartMagneticTap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n w="9525">
                      <a:solidFill>
                        <a:schemeClr val="bg1"/>
                      </a:solidFill>
                    </a:ln>
                    <a:solidFill>
                      <a:schemeClr val="bg1"/>
                    </a:solidFill>
                  </a:endParaRPr>
                </a:p>
              </p:txBody>
            </p:sp>
            <p:sp>
              <p:nvSpPr>
                <p:cNvPr id="25" name="テキスト ボックス 24">
                  <a:extLst>
                    <a:ext uri="{FF2B5EF4-FFF2-40B4-BE49-F238E27FC236}">
                      <a16:creationId xmlns:a16="http://schemas.microsoft.com/office/drawing/2014/main" id="{140373DE-FA25-0991-F62B-898E45F008F5}"/>
                    </a:ext>
                  </a:extLst>
                </p:cNvPr>
                <p:cNvSpPr txBox="1"/>
                <p:nvPr/>
              </p:nvSpPr>
              <p:spPr>
                <a:xfrm>
                  <a:off x="381000" y="1731520"/>
                  <a:ext cx="533400" cy="400110"/>
                </a:xfrm>
                <a:prstGeom prst="rect">
                  <a:avLst/>
                </a:prstGeom>
                <a:noFill/>
              </p:spPr>
              <p:txBody>
                <a:bodyPr wrap="square" rtlCol="0">
                  <a:spAutoFit/>
                </a:bodyPr>
                <a:lstStyle/>
                <a:p>
                  <a:r>
                    <a:rPr kumimoji="1" lang="en-US" altLang="ja-JP" sz="2000" b="1" dirty="0">
                      <a:ln w="12700">
                        <a:solidFill>
                          <a:schemeClr val="bg1"/>
                        </a:solidFill>
                      </a:ln>
                      <a:solidFill>
                        <a:schemeClr val="bg1"/>
                      </a:solidFill>
                    </a:rPr>
                    <a:t>Q6</a:t>
                  </a:r>
                  <a:endParaRPr kumimoji="1" lang="ja-JP" altLang="en-US" sz="2000" b="1" dirty="0">
                    <a:ln w="12700">
                      <a:solidFill>
                        <a:schemeClr val="bg1"/>
                      </a:solidFill>
                    </a:ln>
                    <a:solidFill>
                      <a:schemeClr val="bg1"/>
                    </a:solidFill>
                  </a:endParaRPr>
                </a:p>
              </p:txBody>
            </p:sp>
          </p:grpSp>
        </p:grpSp>
        <p:sp>
          <p:nvSpPr>
            <p:cNvPr id="21" name="テキスト ボックス 20">
              <a:extLst>
                <a:ext uri="{FF2B5EF4-FFF2-40B4-BE49-F238E27FC236}">
                  <a16:creationId xmlns:a16="http://schemas.microsoft.com/office/drawing/2014/main" id="{83ECF9B6-37C5-7EED-0AFA-B4282928A47E}"/>
                </a:ext>
              </a:extLst>
            </p:cNvPr>
            <p:cNvSpPr txBox="1"/>
            <p:nvPr/>
          </p:nvSpPr>
          <p:spPr>
            <a:xfrm>
              <a:off x="1451177" y="2060575"/>
              <a:ext cx="5242562" cy="600164"/>
            </a:xfrm>
            <a:prstGeom prst="rect">
              <a:avLst/>
            </a:prstGeom>
            <a:noFill/>
          </p:spPr>
          <p:txBody>
            <a:bodyPr wrap="square" rtlCol="0">
              <a:spAutoFit/>
            </a:bodyPr>
            <a:lstStyle/>
            <a:p>
              <a:r>
                <a:rPr lang="ja-JP" altLang="en-US" sz="1100" dirty="0">
                  <a:effectLst/>
                  <a:latin typeface="HG丸ｺﾞｼｯｸM-PRO" panose="020F0600000000000000" pitchFamily="50" charset="-128"/>
                  <a:ea typeface="HG丸ｺﾞｼｯｸM-PRO" panose="020F0600000000000000" pitchFamily="50" charset="-128"/>
                </a:rPr>
                <a:t>一括編集の場合はスケジュールの休憩時間を登録できません。</a:t>
              </a:r>
            </a:p>
            <a:p>
              <a:r>
                <a:rPr lang="ja-JP" altLang="en-US" sz="1100" dirty="0">
                  <a:effectLst/>
                  <a:latin typeface="HG丸ｺﾞｼｯｸM-PRO" panose="020F0600000000000000" pitchFamily="50" charset="-128"/>
                  <a:ea typeface="HG丸ｺﾞｼｯｸM-PRO" panose="020F0600000000000000" pitchFamily="50" charset="-128"/>
                </a:rPr>
                <a:t>スケジュール編集の際はスケジュール＞スケジュール承認をご利用ください。</a:t>
              </a:r>
            </a:p>
            <a:p>
              <a:endParaRPr lang="ja-JP" altLang="en-US" sz="1100" dirty="0">
                <a:effectLst/>
                <a:latin typeface="HG丸ｺﾞｼｯｸM-PRO" panose="020F0600000000000000" pitchFamily="50" charset="-128"/>
                <a:ea typeface="HG丸ｺﾞｼｯｸM-PRO" panose="020F0600000000000000" pitchFamily="50" charset="-128"/>
              </a:endParaRPr>
            </a:p>
          </p:txBody>
        </p:sp>
      </p:grpSp>
      <p:grpSp>
        <p:nvGrpSpPr>
          <p:cNvPr id="28" name="グループ化 27">
            <a:extLst>
              <a:ext uri="{FF2B5EF4-FFF2-40B4-BE49-F238E27FC236}">
                <a16:creationId xmlns:a16="http://schemas.microsoft.com/office/drawing/2014/main" id="{AEDB70AB-0D99-943C-5C65-319A386C8D1D}"/>
              </a:ext>
            </a:extLst>
          </p:cNvPr>
          <p:cNvGrpSpPr/>
          <p:nvPr/>
        </p:nvGrpSpPr>
        <p:grpSpPr>
          <a:xfrm>
            <a:off x="381000" y="6981071"/>
            <a:ext cx="6312739" cy="2344073"/>
            <a:chOff x="369000" y="993775"/>
            <a:chExt cx="6312739" cy="2344073"/>
          </a:xfrm>
        </p:grpSpPr>
        <p:sp>
          <p:nvSpPr>
            <p:cNvPr id="29" name="矢印: 折線 42">
              <a:extLst>
                <a:ext uri="{FF2B5EF4-FFF2-40B4-BE49-F238E27FC236}">
                  <a16:creationId xmlns:a16="http://schemas.microsoft.com/office/drawing/2014/main" id="{1B3DDD93-0EEC-E6A2-94A2-90B6FA9ECBD0}"/>
                </a:ext>
              </a:extLst>
            </p:cNvPr>
            <p:cNvSpPr/>
            <p:nvPr/>
          </p:nvSpPr>
          <p:spPr>
            <a:xfrm flipV="1">
              <a:off x="832800" y="1633734"/>
              <a:ext cx="492000" cy="770027"/>
            </a:xfrm>
            <a:prstGeom prst="bentArrow">
              <a:avLst>
                <a:gd name="adj1" fmla="val 25000"/>
                <a:gd name="adj2" fmla="val 25000"/>
                <a:gd name="adj3" fmla="val 25000"/>
                <a:gd name="adj4" fmla="val 1838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30" name="グループ化 29">
              <a:extLst>
                <a:ext uri="{FF2B5EF4-FFF2-40B4-BE49-F238E27FC236}">
                  <a16:creationId xmlns:a16="http://schemas.microsoft.com/office/drawing/2014/main" id="{C6C24DDD-0620-8B66-ACC9-11DF9ECD024F}"/>
                </a:ext>
              </a:extLst>
            </p:cNvPr>
            <p:cNvGrpSpPr/>
            <p:nvPr/>
          </p:nvGrpSpPr>
          <p:grpSpPr>
            <a:xfrm>
              <a:off x="369000" y="993775"/>
              <a:ext cx="6120000" cy="900000"/>
              <a:chOff x="381000" y="1984375"/>
              <a:chExt cx="6120000" cy="900000"/>
            </a:xfrm>
          </p:grpSpPr>
          <p:sp>
            <p:nvSpPr>
              <p:cNvPr id="32" name="四角形: 角を丸くする 9">
                <a:extLst>
                  <a:ext uri="{FF2B5EF4-FFF2-40B4-BE49-F238E27FC236}">
                    <a16:creationId xmlns:a16="http://schemas.microsoft.com/office/drawing/2014/main" id="{E8C57E8B-F905-F098-02C1-FDA4CB57164D}"/>
                  </a:ext>
                </a:extLst>
              </p:cNvPr>
              <p:cNvSpPr/>
              <p:nvPr/>
            </p:nvSpPr>
            <p:spPr>
              <a:xfrm>
                <a:off x="381000" y="1984375"/>
                <a:ext cx="6120000" cy="90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effectLst/>
                    <a:latin typeface="HGMaruGothicMPRO" panose="020F0600000000000000" pitchFamily="34" charset="-128"/>
                    <a:ea typeface="HGMaruGothicMPRO" panose="020F0600000000000000" pitchFamily="34" charset="-128"/>
                  </a:rPr>
                  <a:t>　　　　　申請のメール通知は自分が承認するものだけが届きますか？</a:t>
                </a:r>
              </a:p>
              <a:p>
                <a:r>
                  <a:rPr lang="ja-JP" altLang="en-US" sz="1200" dirty="0">
                    <a:solidFill>
                      <a:schemeClr val="tx1"/>
                    </a:solidFill>
                    <a:effectLst/>
                    <a:latin typeface="HGMaruGothicMPRO" panose="020F0600000000000000" pitchFamily="34" charset="-128"/>
                    <a:ea typeface="HGMaruGothicMPRO" panose="020F0600000000000000" pitchFamily="34" charset="-128"/>
                  </a:rPr>
                  <a:t>　　　　　例えば課長承認後に部長が承認する場合は部長へのメール通知は</a:t>
                </a:r>
              </a:p>
              <a:p>
                <a:r>
                  <a:rPr lang="ja-JP" altLang="en-US" sz="1200" dirty="0">
                    <a:solidFill>
                      <a:schemeClr val="tx1"/>
                    </a:solidFill>
                    <a:effectLst/>
                    <a:latin typeface="HGMaruGothicMPRO" panose="020F0600000000000000" pitchFamily="34" charset="-128"/>
                    <a:ea typeface="HGMaruGothicMPRO" panose="020F0600000000000000" pitchFamily="34" charset="-128"/>
                  </a:rPr>
                  <a:t>　　　　　課長が承認したら届くのでしょうか。</a:t>
                </a:r>
              </a:p>
            </p:txBody>
          </p:sp>
          <p:grpSp>
            <p:nvGrpSpPr>
              <p:cNvPr id="33" name="グループ化 32">
                <a:extLst>
                  <a:ext uri="{FF2B5EF4-FFF2-40B4-BE49-F238E27FC236}">
                    <a16:creationId xmlns:a16="http://schemas.microsoft.com/office/drawing/2014/main" id="{A31038CA-9031-2600-BE35-CCDC87DC2D4C}"/>
                  </a:ext>
                </a:extLst>
              </p:cNvPr>
              <p:cNvGrpSpPr/>
              <p:nvPr/>
            </p:nvGrpSpPr>
            <p:grpSpPr>
              <a:xfrm>
                <a:off x="533400" y="2182375"/>
                <a:ext cx="545400" cy="504000"/>
                <a:chOff x="369000" y="1679575"/>
                <a:chExt cx="545400" cy="504000"/>
              </a:xfrm>
            </p:grpSpPr>
            <p:sp>
              <p:nvSpPr>
                <p:cNvPr id="34" name="フローチャート: 順次アクセス記憶 33">
                  <a:extLst>
                    <a:ext uri="{FF2B5EF4-FFF2-40B4-BE49-F238E27FC236}">
                      <a16:creationId xmlns:a16="http://schemas.microsoft.com/office/drawing/2014/main" id="{190AC703-C875-5389-A5D6-000933133984}"/>
                    </a:ext>
                  </a:extLst>
                </p:cNvPr>
                <p:cNvSpPr/>
                <p:nvPr/>
              </p:nvSpPr>
              <p:spPr>
                <a:xfrm>
                  <a:off x="369000" y="1679575"/>
                  <a:ext cx="504000" cy="504000"/>
                </a:xfrm>
                <a:prstGeom prst="flowChartMagneticTap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n w="9525">
                      <a:solidFill>
                        <a:schemeClr val="bg1"/>
                      </a:solidFill>
                    </a:ln>
                    <a:solidFill>
                      <a:schemeClr val="bg1"/>
                    </a:solidFill>
                  </a:endParaRPr>
                </a:p>
              </p:txBody>
            </p:sp>
            <p:sp>
              <p:nvSpPr>
                <p:cNvPr id="35" name="テキスト ボックス 34">
                  <a:extLst>
                    <a:ext uri="{FF2B5EF4-FFF2-40B4-BE49-F238E27FC236}">
                      <a16:creationId xmlns:a16="http://schemas.microsoft.com/office/drawing/2014/main" id="{0B77E304-F511-B6A6-2958-B8CB698B03EF}"/>
                    </a:ext>
                  </a:extLst>
                </p:cNvPr>
                <p:cNvSpPr txBox="1"/>
                <p:nvPr/>
              </p:nvSpPr>
              <p:spPr>
                <a:xfrm>
                  <a:off x="381000" y="1731520"/>
                  <a:ext cx="533400" cy="400110"/>
                </a:xfrm>
                <a:prstGeom prst="rect">
                  <a:avLst/>
                </a:prstGeom>
                <a:noFill/>
              </p:spPr>
              <p:txBody>
                <a:bodyPr wrap="square" rtlCol="0">
                  <a:spAutoFit/>
                </a:bodyPr>
                <a:lstStyle/>
                <a:p>
                  <a:r>
                    <a:rPr kumimoji="1" lang="en-US" altLang="ja-JP" sz="2000" b="1" dirty="0">
                      <a:ln w="12700">
                        <a:solidFill>
                          <a:schemeClr val="bg1"/>
                        </a:solidFill>
                      </a:ln>
                      <a:solidFill>
                        <a:schemeClr val="bg1"/>
                      </a:solidFill>
                    </a:rPr>
                    <a:t>Q7</a:t>
                  </a:r>
                  <a:endParaRPr kumimoji="1" lang="ja-JP" altLang="en-US" sz="2000" b="1" dirty="0">
                    <a:ln w="12700">
                      <a:solidFill>
                        <a:schemeClr val="bg1"/>
                      </a:solidFill>
                    </a:ln>
                    <a:solidFill>
                      <a:schemeClr val="bg1"/>
                    </a:solidFill>
                  </a:endParaRPr>
                </a:p>
              </p:txBody>
            </p:sp>
          </p:grpSp>
        </p:grpSp>
        <p:sp>
          <p:nvSpPr>
            <p:cNvPr id="31" name="テキスト ボックス 30">
              <a:extLst>
                <a:ext uri="{FF2B5EF4-FFF2-40B4-BE49-F238E27FC236}">
                  <a16:creationId xmlns:a16="http://schemas.microsoft.com/office/drawing/2014/main" id="{CA6537AE-D6C9-6F32-7DD8-8B8607605FBC}"/>
                </a:ext>
              </a:extLst>
            </p:cNvPr>
            <p:cNvSpPr txBox="1"/>
            <p:nvPr/>
          </p:nvSpPr>
          <p:spPr>
            <a:xfrm>
              <a:off x="1451177" y="2060575"/>
              <a:ext cx="5230562" cy="1277273"/>
            </a:xfrm>
            <a:prstGeom prst="rect">
              <a:avLst/>
            </a:prstGeom>
            <a:noFill/>
          </p:spPr>
          <p:txBody>
            <a:bodyPr wrap="square" rtlCol="0">
              <a:spAutoFit/>
            </a:bodyPr>
            <a:lstStyle/>
            <a:p>
              <a:r>
                <a:rPr lang="ja-JP" altLang="en-US" sz="1100" dirty="0">
                  <a:effectLst/>
                  <a:latin typeface="HG丸ｺﾞｼｯｸM-PRO" panose="020F0600000000000000" pitchFamily="50" charset="-128"/>
                  <a:ea typeface="HG丸ｺﾞｼｯｸM-PRO" panose="020F0600000000000000" pitchFamily="50" charset="-128"/>
                </a:rPr>
                <a:t>ご認識の通りです。課長⇒部長と通知が届くようになっていますので</a:t>
              </a:r>
            </a:p>
            <a:p>
              <a:r>
                <a:rPr lang="ja-JP" altLang="en-US" sz="1100" dirty="0">
                  <a:effectLst/>
                  <a:latin typeface="HG丸ｺﾞｼｯｸM-PRO" panose="020F0600000000000000" pitchFamily="50" charset="-128"/>
                  <a:ea typeface="HG丸ｺﾞｼｯｸM-PRO" panose="020F0600000000000000" pitchFamily="50" charset="-128"/>
                </a:rPr>
                <a:t>　部長に申請の承認依頼の通知が届くのは、課長が承認した申請のみです。</a:t>
              </a:r>
            </a:p>
            <a:p>
              <a:r>
                <a:rPr lang="en-US" altLang="ja-JP" sz="1100" dirty="0">
                  <a:effectLst/>
                  <a:latin typeface="HG丸ｺﾞｼｯｸM-PRO" panose="020F0600000000000000" pitchFamily="50" charset="-128"/>
                  <a:ea typeface="HG丸ｺﾞｼｯｸM-PRO" panose="020F0600000000000000" pitchFamily="50" charset="-128"/>
                </a:rPr>
                <a:t>※</a:t>
              </a:r>
              <a:r>
                <a:rPr lang="ja-JP" altLang="en-US" sz="1100" dirty="0">
                  <a:effectLst/>
                  <a:latin typeface="HG丸ｺﾞｼｯｸM-PRO" panose="020F0600000000000000" pitchFamily="50" charset="-128"/>
                  <a:ea typeface="HG丸ｺﾞｼｯｸM-PRO" panose="020F0600000000000000" pitchFamily="50" charset="-128"/>
                </a:rPr>
                <a:t>管理者</a:t>
              </a:r>
              <a:r>
                <a:rPr lang="ja-JP" altLang="en-US" sz="1100" dirty="0">
                  <a:latin typeface="HG丸ｺﾞｼｯｸM-PRO" panose="020F0600000000000000" pitchFamily="50" charset="-128"/>
                  <a:ea typeface="HG丸ｺﾞｼｯｸM-PRO" panose="020F0600000000000000" pitchFamily="50" charset="-128"/>
                </a:rPr>
                <a:t>の方へ</a:t>
              </a:r>
              <a:endParaRPr lang="ja-JP" altLang="en-US" sz="1100" dirty="0">
                <a:effectLst/>
                <a:latin typeface="HG丸ｺﾞｼｯｸM-PRO" panose="020F0600000000000000" pitchFamily="50" charset="-128"/>
                <a:ea typeface="HG丸ｺﾞｼｯｸM-PRO" panose="020F0600000000000000" pitchFamily="50" charset="-128"/>
              </a:endParaRPr>
            </a:p>
            <a:p>
              <a:r>
                <a:rPr lang="ja-JP" altLang="en-US" sz="1100" dirty="0">
                  <a:effectLst/>
                  <a:latin typeface="HG丸ｺﾞｼｯｸM-PRO" panose="020F0600000000000000" pitchFamily="50" charset="-128"/>
                  <a:ea typeface="HG丸ｺﾞｼｯｸM-PRO" panose="020F0600000000000000" pitchFamily="50" charset="-128"/>
                </a:rPr>
                <a:t>　設定内容次第で本質問の回答は変わります。</a:t>
              </a:r>
            </a:p>
            <a:p>
              <a:r>
                <a:rPr lang="ja-JP" altLang="en-US" sz="1100" dirty="0">
                  <a:effectLst/>
                  <a:latin typeface="HG丸ｺﾞｼｯｸM-PRO" panose="020F0600000000000000" pitchFamily="50" charset="-128"/>
                  <a:ea typeface="HG丸ｺﾞｼｯｸM-PRO" panose="020F0600000000000000" pitchFamily="50" charset="-128"/>
                </a:rPr>
                <a:t>　ジンジャー勤怠＞従業員設定＞就業規則設定＞編集＞アラート＞申請承認通知</a:t>
              </a:r>
            </a:p>
            <a:p>
              <a:r>
                <a:rPr lang="ja-JP" altLang="en-US" sz="1100" dirty="0">
                  <a:effectLst/>
                  <a:latin typeface="HG丸ｺﾞｼｯｸM-PRO" panose="020F0600000000000000" pitchFamily="50" charset="-128"/>
                  <a:ea typeface="HG丸ｺﾞｼｯｸM-PRO" panose="020F0600000000000000" pitchFamily="50" charset="-128"/>
                </a:rPr>
                <a:t>　の設定次第で変わりますのでこちらをご確認の上</a:t>
              </a:r>
              <a:endParaRPr lang="en-US" altLang="ja-JP" sz="1100" dirty="0">
                <a:effectLst/>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effectLst/>
                  <a:latin typeface="HG丸ｺﾞｼｯｸM-PRO" panose="020F0600000000000000" pitchFamily="50" charset="-128"/>
                  <a:ea typeface="HG丸ｺﾞｼｯｸM-PRO" panose="020F0600000000000000" pitchFamily="50" charset="-128"/>
                </a:rPr>
                <a:t>回答を必要に応じて変更してください。</a:t>
              </a:r>
            </a:p>
          </p:txBody>
        </p:sp>
      </p:grpSp>
    </p:spTree>
    <p:extLst>
      <p:ext uri="{BB962C8B-B14F-4D97-AF65-F5344CB8AC3E}">
        <p14:creationId xmlns:p14="http://schemas.microsoft.com/office/powerpoint/2010/main" val="31846121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en-US" altLang="ja-JP" dirty="0"/>
              <a:t>2 </a:t>
            </a:r>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0000" y="1080000"/>
            <a:ext cx="6120000" cy="215444"/>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ヘルプページのご案内</a:t>
              </a:r>
              <a:endParaRPr lang="en-US" altLang="ja-JP" sz="1400"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69000" y="1384344"/>
            <a:ext cx="6120000" cy="769441"/>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操作の手順などご不明な部分がありましたら、本資料にも記載</a:t>
            </a:r>
            <a:r>
              <a:rPr lang="ja-JP" altLang="en-US" sz="1100" dirty="0">
                <a:solidFill>
                  <a:schemeClr val="dk1"/>
                </a:solidFill>
                <a:latin typeface="HG丸ｺﾞｼｯｸM-PRO" panose="020F0600000000000000" pitchFamily="50" charset="-128"/>
                <a:ea typeface="HG丸ｺﾞｼｯｸM-PRO" panose="020F0600000000000000" pitchFamily="50" charset="-128"/>
                <a:sym typeface="Arial"/>
              </a:rPr>
              <a:t>の</a:t>
            </a:r>
            <a:r>
              <a:rPr lang="ja-JP" altLang="en-US" sz="1100" b="1"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ヘルプページ</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をご確認ください。</a:t>
            </a:r>
            <a:endPar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12700" marR="0" lvl="0" indent="0" algn="l" rtl="0">
              <a:lnSpc>
                <a:spcPct val="100000"/>
              </a:lnSpc>
              <a:spcBef>
                <a:spcPts val="0"/>
              </a:spcBef>
              <a:spcAft>
                <a:spcPts val="0"/>
              </a:spcAft>
              <a:buClr>
                <a:srgbClr val="000000"/>
              </a:buClr>
              <a:buSzPts val="1700"/>
              <a:buFont typeface="Arial"/>
              <a:buNone/>
            </a:pPr>
            <a:endPar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a:spcAft>
                <a:spcPts val="600"/>
              </a:spcAft>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ヘルプページの確認方法は</a:t>
            </a:r>
            <a:r>
              <a:rPr kumimoji="1" lang="ja-JP" altLang="en-US" sz="1100"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100"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13" name="グループ化 12">
            <a:extLst>
              <a:ext uri="{FF2B5EF4-FFF2-40B4-BE49-F238E27FC236}">
                <a16:creationId xmlns:a16="http://schemas.microsoft.com/office/drawing/2014/main" id="{257F1005-D4B5-06E5-5DD6-53621980312F}"/>
              </a:ext>
            </a:extLst>
          </p:cNvPr>
          <p:cNvGrpSpPr/>
          <p:nvPr/>
        </p:nvGrpSpPr>
        <p:grpSpPr>
          <a:xfrm>
            <a:off x="333909" y="2517775"/>
            <a:ext cx="6488612" cy="852164"/>
            <a:chOff x="405720" y="4404093"/>
            <a:chExt cx="6488612" cy="852164"/>
          </a:xfrm>
        </p:grpSpPr>
        <p:sp>
          <p:nvSpPr>
            <p:cNvPr id="14" name="テキスト ボックス 13">
              <a:extLst>
                <a:ext uri="{FF2B5EF4-FFF2-40B4-BE49-F238E27FC236}">
                  <a16:creationId xmlns:a16="http://schemas.microsoft.com/office/drawing/2014/main" id="{07444433-9CD9-3019-1D5D-7DEE2330B934}"/>
                </a:ext>
              </a:extLst>
            </p:cNvPr>
            <p:cNvSpPr txBox="1"/>
            <p:nvPr/>
          </p:nvSpPr>
          <p:spPr>
            <a:xfrm>
              <a:off x="405720" y="4656093"/>
              <a:ext cx="6120000" cy="600164"/>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本マニュアル</a:t>
              </a:r>
              <a:r>
                <a:rPr lang="ja-JP" altLang="en-US" sz="1100" dirty="0">
                  <a:solidFill>
                    <a:schemeClr val="dk1"/>
                  </a:solidFill>
                  <a:latin typeface="HG丸ｺﾞｼｯｸM-PRO" panose="020F0600000000000000" pitchFamily="50" charset="-128"/>
                  <a:ea typeface="HG丸ｺﾞｼｯｸM-PRO" panose="020F0600000000000000" pitchFamily="50" charset="-128"/>
                </a:rPr>
                <a:t>以外にも、ジンジャー勤怠に関するマニュアルがあります。</a:t>
              </a:r>
              <a:endParaRPr lang="en-US" altLang="ja-JP" sz="1100" dirty="0">
                <a:solidFill>
                  <a:schemeClr val="dk1"/>
                </a:solidFill>
                <a:latin typeface="HG丸ｺﾞｼｯｸM-PRO" panose="020F0600000000000000" pitchFamily="50" charset="-128"/>
                <a:ea typeface="HG丸ｺﾞｼｯｸM-PRO" panose="020F0600000000000000" pitchFamily="50" charset="-128"/>
              </a:endParaRPr>
            </a:p>
            <a:p>
              <a:pPr marL="12700" marR="0" lvl="0" indent="0" algn="l" rtl="0">
                <a:lnSpc>
                  <a:spcPct val="100000"/>
                </a:lnSpc>
                <a:spcBef>
                  <a:spcPts val="0"/>
                </a:spcBef>
                <a:spcAft>
                  <a:spcPts val="0"/>
                </a:spcAft>
                <a:buClr>
                  <a:srgbClr val="000000"/>
                </a:buClr>
                <a:buSzPts val="1700"/>
                <a:buFont typeface="Arial"/>
                <a:buNone/>
              </a:pPr>
              <a:endParaRPr lang="en-US" altLang="ja-JP" sz="1100" dirty="0">
                <a:solidFill>
                  <a:schemeClr val="dk1"/>
                </a:solidFill>
                <a:latin typeface="HG丸ｺﾞｼｯｸM-PRO" panose="020F0600000000000000" pitchFamily="50" charset="-128"/>
                <a:ea typeface="HG丸ｺﾞｼｯｸM-PRO" panose="020F0600000000000000" pitchFamily="50" charset="-128"/>
              </a:endParaRPr>
            </a:p>
            <a:p>
              <a:pPr marL="12700" marR="0" lvl="0" indent="0" algn="l" rtl="0">
                <a:lnSpc>
                  <a:spcPct val="100000"/>
                </a:lnSpc>
                <a:spcBef>
                  <a:spcPts val="0"/>
                </a:spcBef>
                <a:spcAft>
                  <a:spcPts val="0"/>
                </a:spcAft>
                <a:buClr>
                  <a:srgbClr val="000000"/>
                </a:buClr>
                <a:buSzPts val="1700"/>
                <a:buFont typeface="Arial"/>
                <a:buNone/>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詳細は</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hlinkClick r:id="rId3"/>
                </a:rPr>
                <a:t>こちら</a:t>
              </a:r>
              <a:endPar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p:txBody>
        </p:sp>
        <p:grpSp>
          <p:nvGrpSpPr>
            <p:cNvPr id="15" name="グループ化 14">
              <a:extLst>
                <a:ext uri="{FF2B5EF4-FFF2-40B4-BE49-F238E27FC236}">
                  <a16:creationId xmlns:a16="http://schemas.microsoft.com/office/drawing/2014/main" id="{1C1DA303-8956-02D6-03BB-244C36A4FDFD}"/>
                </a:ext>
              </a:extLst>
            </p:cNvPr>
            <p:cNvGrpSpPr/>
            <p:nvPr/>
          </p:nvGrpSpPr>
          <p:grpSpPr>
            <a:xfrm>
              <a:off x="431811" y="4404093"/>
              <a:ext cx="6462521" cy="215444"/>
              <a:chOff x="266891" y="1251896"/>
              <a:chExt cx="6462521" cy="215444"/>
            </a:xfrm>
          </p:grpSpPr>
          <p:sp>
            <p:nvSpPr>
              <p:cNvPr id="16" name="字幕 4">
                <a:extLst>
                  <a:ext uri="{FF2B5EF4-FFF2-40B4-BE49-F238E27FC236}">
                    <a16:creationId xmlns:a16="http://schemas.microsoft.com/office/drawing/2014/main" id="{D73315C4-C7DC-06D8-BE54-8123470A67E1}"/>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関連マニュアル</a:t>
                </a:r>
                <a:endParaRPr lang="en-US" altLang="ja-JP" sz="1400" b="1" dirty="0">
                  <a:solidFill>
                    <a:schemeClr val="tx1"/>
                  </a:solidFill>
                </a:endParaRPr>
              </a:p>
            </p:txBody>
          </p:sp>
          <p:sp>
            <p:nvSpPr>
              <p:cNvPr id="17" name="Google Shape;113;p23">
                <a:extLst>
                  <a:ext uri="{FF2B5EF4-FFF2-40B4-BE49-F238E27FC236}">
                    <a16:creationId xmlns:a16="http://schemas.microsoft.com/office/drawing/2014/main" id="{95B78587-9FE7-74E4-1628-D1FB93D12C11}"/>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113</a:t>
            </a:fld>
            <a:endParaRPr lang="ja-JP" altLang="en-US" dirty="0"/>
          </a:p>
        </p:txBody>
      </p:sp>
    </p:spTree>
    <p:extLst>
      <p:ext uri="{BB962C8B-B14F-4D97-AF65-F5344CB8AC3E}">
        <p14:creationId xmlns:p14="http://schemas.microsoft.com/office/powerpoint/2010/main" val="400007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2</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3962029"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スケジュールの編集</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lnSpc>
                <a:spcPct val="100000"/>
              </a:lnSpc>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、スケジュールの登</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録</a:t>
            </a:r>
            <a:r>
              <a:rPr lang="en-US" altLang="ja-JP"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編集方法を紹介します。</a:t>
            </a:r>
            <a:endParaRPr lang="ja-JP" altLang="en-US"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3696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8">
            <a:extLst>
              <a:ext uri="{FF2B5EF4-FFF2-40B4-BE49-F238E27FC236}">
                <a16:creationId xmlns:a16="http://schemas.microsoft.com/office/drawing/2014/main" id="{AED7E668-B246-941B-F23E-FED7A5F32491}"/>
              </a:ext>
            </a:extLst>
          </p:cNvPr>
          <p:cNvGraphicFramePr>
            <a:graphicFrameLocks noGrp="1"/>
          </p:cNvGraphicFramePr>
          <p:nvPr>
            <p:extLst>
              <p:ext uri="{D42A27DB-BD31-4B8C-83A1-F6EECF244321}">
                <p14:modId xmlns:p14="http://schemas.microsoft.com/office/powerpoint/2010/main" val="2315103449"/>
              </p:ext>
            </p:extLst>
          </p:nvPr>
        </p:nvGraphicFramePr>
        <p:xfrm>
          <a:off x="838200" y="1603375"/>
          <a:ext cx="5181600" cy="1698556"/>
        </p:xfrm>
        <a:graphic>
          <a:graphicData uri="http://schemas.openxmlformats.org/drawingml/2006/table">
            <a:tbl>
              <a:tblPr firstRow="1" bandRow="1">
                <a:tableStyleId>{5C22544A-7EE6-4342-B048-85BDC9FD1C3A}</a:tableStyleId>
              </a:tblPr>
              <a:tblGrid>
                <a:gridCol w="1507920">
                  <a:extLst>
                    <a:ext uri="{9D8B030D-6E8A-4147-A177-3AD203B41FA5}">
                      <a16:colId xmlns:a16="http://schemas.microsoft.com/office/drawing/2014/main" val="938024508"/>
                    </a:ext>
                  </a:extLst>
                </a:gridCol>
                <a:gridCol w="1836840">
                  <a:extLst>
                    <a:ext uri="{9D8B030D-6E8A-4147-A177-3AD203B41FA5}">
                      <a16:colId xmlns:a16="http://schemas.microsoft.com/office/drawing/2014/main" val="1876317288"/>
                    </a:ext>
                  </a:extLst>
                </a:gridCol>
                <a:gridCol w="1836840">
                  <a:extLst>
                    <a:ext uri="{9D8B030D-6E8A-4147-A177-3AD203B41FA5}">
                      <a16:colId xmlns:a16="http://schemas.microsoft.com/office/drawing/2014/main" val="1303668987"/>
                    </a:ext>
                  </a:extLst>
                </a:gridCol>
              </a:tblGrid>
              <a:tr h="424639">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登録方法</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54A250"/>
                    </a:solidFill>
                  </a:tcPr>
                </a:tc>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メニュー紹介</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操作方法</a:t>
                      </a: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031773434"/>
                  </a:ext>
                </a:extLst>
              </a:tr>
              <a:tr h="424639">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日次スケジュール</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lumOff val="35000"/>
                        </a:schemeClr>
                      </a:solidFill>
                      <a:prstDash val="dot"/>
                      <a:round/>
                      <a:headEnd type="none" w="med" len="med"/>
                      <a:tailEnd type="none" w="med" len="med"/>
                    </a:lnB>
                    <a:solidFill>
                      <a:schemeClr val="accent3">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dot"/>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lumOff val="35000"/>
                        </a:schemeClr>
                      </a:solidFill>
                      <a:prstDash val="dot"/>
                      <a:round/>
                      <a:headEnd type="none" w="med" len="med"/>
                      <a:tailEnd type="none" w="med" len="med"/>
                    </a:lnB>
                    <a:solidFill>
                      <a:schemeClr val="bg1"/>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lumMod val="65000"/>
                          <a:lumOff val="35000"/>
                        </a:schemeClr>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611739501"/>
                  </a:ext>
                </a:extLst>
              </a:tr>
              <a:tr h="424639">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月次スケジュール</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dot"/>
                      <a:round/>
                      <a:headEnd type="none" w="med" len="med"/>
                      <a:tailEnd type="none" w="med" len="med"/>
                    </a:lnT>
                    <a:lnB w="12700" cap="flat" cmpd="sng" algn="ctr">
                      <a:solidFill>
                        <a:schemeClr val="tx1">
                          <a:lumMod val="65000"/>
                          <a:lumOff val="35000"/>
                        </a:schemeClr>
                      </a:solidFill>
                      <a:prstDash val="dot"/>
                      <a:round/>
                      <a:headEnd type="none" w="med" len="med"/>
                      <a:tailEnd type="none" w="med" len="med"/>
                    </a:lnB>
                    <a:solidFill>
                      <a:schemeClr val="accent3">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dot"/>
                      <a:round/>
                      <a:headEnd type="none" w="med" len="med"/>
                      <a:tailEnd type="none" w="med" len="med"/>
                    </a:lnR>
                    <a:lnT w="12700" cap="flat" cmpd="sng" algn="ctr">
                      <a:solidFill>
                        <a:schemeClr val="tx1">
                          <a:lumMod val="65000"/>
                          <a:lumOff val="35000"/>
                        </a:schemeClr>
                      </a:solidFill>
                      <a:prstDash val="dot"/>
                      <a:round/>
                      <a:headEnd type="none" w="med" len="med"/>
                      <a:tailEnd type="none" w="med" len="med"/>
                    </a:lnT>
                    <a:lnB w="12700" cap="flat" cmpd="sng" algn="ctr">
                      <a:solidFill>
                        <a:schemeClr val="tx1">
                          <a:lumMod val="65000"/>
                          <a:lumOff val="35000"/>
                        </a:schemeClr>
                      </a:solidFill>
                      <a:prstDash val="dot"/>
                      <a:round/>
                      <a:headEnd type="none" w="med" len="med"/>
                      <a:tailEnd type="none" w="med" len="med"/>
                    </a:lnB>
                    <a:solidFill>
                      <a:schemeClr val="bg1"/>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lumMod val="65000"/>
                          <a:lumOff val="35000"/>
                        </a:schemeClr>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65000"/>
                          <a:lumOff val="35000"/>
                        </a:schemeClr>
                      </a:solidFill>
                      <a:prstDash val="dot"/>
                      <a:round/>
                      <a:headEnd type="none" w="med" len="med"/>
                      <a:tailEnd type="none" w="med" len="med"/>
                    </a:lnT>
                    <a:lnB w="12700"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697883300"/>
                  </a:ext>
                </a:extLst>
              </a:tr>
              <a:tr h="424639">
                <a:tc>
                  <a:txBody>
                    <a:bodyPr/>
                    <a:lstStyle/>
                    <a:p>
                      <a:pPr algn="ctr"/>
                      <a:r>
                        <a:rPr kumimoji="1" lang="ja-JP" altLang="en-US" sz="1200" dirty="0">
                          <a:latin typeface="HG丸ｺﾞｼｯｸM-PRO" panose="020F0600000000000000" pitchFamily="50" charset="-128"/>
                          <a:ea typeface="HG丸ｺﾞｼｯｸM-PRO" panose="020F0600000000000000" pitchFamily="50" charset="-128"/>
                        </a:rPr>
                        <a:t>スケジュール承認</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lumMod val="65000"/>
                          <a:lumOff val="35000"/>
                        </a:schemeClr>
                      </a:solidFill>
                      <a:prstDash val="dot"/>
                      <a:round/>
                      <a:headEnd type="none" w="med" len="med"/>
                      <a:tailEnd type="none" w="med" len="med"/>
                    </a:lnR>
                    <a:lnT w="12700" cap="flat" cmpd="sng" algn="ctr">
                      <a:solidFill>
                        <a:schemeClr val="tx1">
                          <a:lumMod val="65000"/>
                          <a:lumOff val="35000"/>
                        </a:schemeClr>
                      </a:solidFill>
                      <a:prstDash val="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lumMod val="65000"/>
                          <a:lumOff val="35000"/>
                        </a:schemeClr>
                      </a:solidFill>
                      <a:prstDash val="dot"/>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65000"/>
                          <a:lumOff val="35000"/>
                        </a:schemeClr>
                      </a:solidFill>
                      <a:prstDash val="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802176"/>
                  </a:ext>
                </a:extLst>
              </a:tr>
            </a:tbl>
          </a:graphicData>
        </a:graphic>
      </p:graphicFrame>
      <p:sp>
        <p:nvSpPr>
          <p:cNvPr id="34" name="正方形/長方形 33">
            <a:extLst>
              <a:ext uri="{FF2B5EF4-FFF2-40B4-BE49-F238E27FC236}">
                <a16:creationId xmlns:a16="http://schemas.microsoft.com/office/drawing/2014/main" id="{269130A0-3CE9-B34B-297A-D941FB2C1896}"/>
              </a:ext>
            </a:extLst>
          </p:cNvPr>
          <p:cNvSpPr/>
          <p:nvPr/>
        </p:nvSpPr>
        <p:spPr>
          <a:xfrm>
            <a:off x="279000" y="3511721"/>
            <a:ext cx="6300000" cy="5864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ja-JP" altLang="en-US" dirty="0"/>
              <a:t>スケジュールメニュー｜概要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13</a:t>
            </a:fld>
            <a:endParaRPr lang="ja-JP" altLang="en-US" dirty="0"/>
          </a:p>
        </p:txBody>
      </p:sp>
      <p:pic>
        <p:nvPicPr>
          <p:cNvPr id="4" name="図 3">
            <a:extLst>
              <a:ext uri="{FF2B5EF4-FFF2-40B4-BE49-F238E27FC236}">
                <a16:creationId xmlns:a16="http://schemas.microsoft.com/office/drawing/2014/main" id="{3B5DDD3B-256E-78E4-6FE3-551791A306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2917" y="5232842"/>
            <a:ext cx="5652166" cy="2699497"/>
          </a:xfrm>
          <a:prstGeom prst="rect">
            <a:avLst/>
          </a:prstGeom>
          <a:ln>
            <a:noFill/>
          </a:ln>
          <a:effectLst>
            <a:outerShdw blurRad="63500" sx="102000" sy="102000" algn="ctr" rotWithShape="0">
              <a:prstClr val="black">
                <a:alpha val="40000"/>
              </a:prstClr>
            </a:outerShdw>
          </a:effectLst>
        </p:spPr>
      </p:pic>
      <p:sp>
        <p:nvSpPr>
          <p:cNvPr id="50" name="楕円 49">
            <a:extLst>
              <a:ext uri="{FF2B5EF4-FFF2-40B4-BE49-F238E27FC236}">
                <a16:creationId xmlns:a16="http://schemas.microsoft.com/office/drawing/2014/main" id="{244D1608-F4F9-9A4E-34E0-110ECC794310}"/>
              </a:ext>
            </a:extLst>
          </p:cNvPr>
          <p:cNvSpPr/>
          <p:nvPr/>
        </p:nvSpPr>
        <p:spPr>
          <a:xfrm>
            <a:off x="1735323" y="5324352"/>
            <a:ext cx="144000" cy="144000"/>
          </a:xfrm>
          <a:prstGeom prst="ellips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コネクタ 50">
            <a:extLst>
              <a:ext uri="{FF2B5EF4-FFF2-40B4-BE49-F238E27FC236}">
                <a16:creationId xmlns:a16="http://schemas.microsoft.com/office/drawing/2014/main" id="{05EC8A3E-296A-07E7-26AE-9A24DD184666}"/>
              </a:ext>
            </a:extLst>
          </p:cNvPr>
          <p:cNvCxnSpPr>
            <a:cxnSpLocks/>
          </p:cNvCxnSpPr>
          <p:nvPr/>
        </p:nvCxnSpPr>
        <p:spPr>
          <a:xfrm flipH="1">
            <a:off x="1807323" y="4353035"/>
            <a:ext cx="1209801" cy="1057510"/>
          </a:xfrm>
          <a:prstGeom prst="line">
            <a:avLst/>
          </a:prstGeom>
          <a:ln w="38100">
            <a:solidFill>
              <a:srgbClr val="58A854"/>
            </a:solidFill>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49D97D47-25CD-F517-F434-AD3D0390FA36}"/>
              </a:ext>
            </a:extLst>
          </p:cNvPr>
          <p:cNvSpPr/>
          <p:nvPr/>
        </p:nvSpPr>
        <p:spPr>
          <a:xfrm>
            <a:off x="1403998" y="5416719"/>
            <a:ext cx="652817" cy="127099"/>
          </a:xfrm>
          <a:prstGeom prst="roundRect">
            <a:avLst>
              <a:gd name="adj" fmla="val 7193"/>
            </a:avLst>
          </a:prstGeom>
          <a:noFill/>
          <a:ln w="38100">
            <a:solidFill>
              <a:srgbClr val="58A8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24078BF4-1F07-C47B-5EC9-0076DF8649E1}"/>
              </a:ext>
            </a:extLst>
          </p:cNvPr>
          <p:cNvSpPr/>
          <p:nvPr/>
        </p:nvSpPr>
        <p:spPr>
          <a:xfrm>
            <a:off x="1453662" y="3696944"/>
            <a:ext cx="2965938" cy="880009"/>
          </a:xfrm>
          <a:prstGeom prst="roundRect">
            <a:avLst>
              <a:gd name="adj" fmla="val 41829"/>
            </a:avLst>
          </a:prstGeom>
          <a:solidFill>
            <a:srgbClr val="58A854"/>
          </a:solidFill>
          <a:ln w="381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日次スケジュール</a:t>
            </a:r>
            <a:r>
              <a:rPr kumimoji="1" lang="en-US" altLang="ja-JP" sz="1100" b="1" dirty="0">
                <a:latin typeface="HG丸ｺﾞｼｯｸM-PRO" panose="020F0600000000000000" pitchFamily="50" charset="-128"/>
                <a:ea typeface="HG丸ｺﾞｼｯｸM-PRO" panose="020F0600000000000000" pitchFamily="50" charset="-128"/>
              </a:rPr>
              <a:t>】</a:t>
            </a:r>
            <a:endParaRPr lang="en-US" altLang="ja-JP" sz="1100" b="1"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日単位で細かく従業員の</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スケジュールを登録できます。</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id="{630E5442-DC88-24B5-59F8-3FD9B3297FA0}"/>
              </a:ext>
            </a:extLst>
          </p:cNvPr>
          <p:cNvSpPr/>
          <p:nvPr/>
        </p:nvSpPr>
        <p:spPr>
          <a:xfrm>
            <a:off x="2025285" y="5609427"/>
            <a:ext cx="144000" cy="144000"/>
          </a:xfrm>
          <a:prstGeom prst="ellips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1FD2D107-039A-FBB2-535F-7334059C42BC}"/>
              </a:ext>
            </a:extLst>
          </p:cNvPr>
          <p:cNvCxnSpPr>
            <a:cxnSpLocks/>
          </p:cNvCxnSpPr>
          <p:nvPr/>
        </p:nvCxnSpPr>
        <p:spPr>
          <a:xfrm flipH="1" flipV="1">
            <a:off x="2133207" y="5677227"/>
            <a:ext cx="1928955" cy="0"/>
          </a:xfrm>
          <a:prstGeom prst="line">
            <a:avLst/>
          </a:prstGeom>
          <a:ln w="38100">
            <a:solidFill>
              <a:srgbClr val="58A854"/>
            </a:solidFill>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A9EBF54B-3620-016E-5D9D-0F81EFFE0744}"/>
              </a:ext>
            </a:extLst>
          </p:cNvPr>
          <p:cNvSpPr/>
          <p:nvPr/>
        </p:nvSpPr>
        <p:spPr>
          <a:xfrm>
            <a:off x="3671514" y="5112557"/>
            <a:ext cx="2914893" cy="880009"/>
          </a:xfrm>
          <a:prstGeom prst="roundRect">
            <a:avLst>
              <a:gd name="adj" fmla="val 41829"/>
            </a:avLst>
          </a:prstGeom>
          <a:solidFill>
            <a:srgbClr val="58A854"/>
          </a:solidFill>
          <a:ln w="381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月次スケジュール</a:t>
            </a:r>
            <a:r>
              <a:rPr kumimoji="1" lang="en-US" altLang="ja-JP" sz="1100" b="1" dirty="0">
                <a:latin typeface="HG丸ｺﾞｼｯｸM-PRO" panose="020F0600000000000000" pitchFamily="50" charset="-128"/>
                <a:ea typeface="HG丸ｺﾞｼｯｸM-PRO" panose="020F0600000000000000" pitchFamily="50" charset="-128"/>
              </a:rPr>
              <a:t>】</a:t>
            </a:r>
            <a:endParaRPr lang="en-US" altLang="ja-JP" sz="1100" b="1"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月</a:t>
            </a:r>
            <a:r>
              <a:rPr kumimoji="1" lang="ja-JP" altLang="en-US" sz="1100" dirty="0">
                <a:latin typeface="HG丸ｺﾞｼｯｸM-PRO" panose="020F0600000000000000" pitchFamily="50" charset="-128"/>
                <a:ea typeface="HG丸ｺﾞｼｯｸM-PRO" panose="020F0600000000000000" pitchFamily="50" charset="-128"/>
              </a:rPr>
              <a:t>単位で作成したシフトを</a:t>
            </a:r>
            <a:r>
              <a:rPr kumimoji="1" lang="en-US" altLang="ja-JP" sz="1100" dirty="0">
                <a:latin typeface="HG丸ｺﾞｼｯｸM-PRO" panose="020F0600000000000000" pitchFamily="50" charset="-128"/>
                <a:ea typeface="HG丸ｺﾞｼｯｸM-PRO" panose="020F0600000000000000" pitchFamily="50" charset="-128"/>
              </a:rPr>
              <a:t>CSV</a:t>
            </a:r>
            <a:r>
              <a:rPr kumimoji="1" lang="ja-JP" altLang="en-US" sz="1100" dirty="0">
                <a:latin typeface="HG丸ｺﾞｼｯｸM-PRO" panose="020F0600000000000000" pitchFamily="50" charset="-128"/>
                <a:ea typeface="HG丸ｺﾞｼｯｸM-PRO" panose="020F0600000000000000" pitchFamily="50" charset="-128"/>
              </a:rPr>
              <a:t>などで</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編集・登録できます</a:t>
            </a:r>
            <a:r>
              <a:rPr lang="ja-JP" altLang="en-US" sz="1100" dirty="0">
                <a:latin typeface="HG丸ｺﾞｼｯｸM-PRO" panose="020F0600000000000000" pitchFamily="50" charset="-128"/>
                <a:ea typeface="HG丸ｺﾞｼｯｸM-PRO" panose="020F0600000000000000" pitchFamily="50" charset="-128"/>
              </a:rPr>
              <a:t>。</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B63D46EA-BF78-B315-56FD-E4624FE19AEA}"/>
              </a:ext>
            </a:extLst>
          </p:cNvPr>
          <p:cNvSpPr/>
          <p:nvPr/>
        </p:nvSpPr>
        <p:spPr>
          <a:xfrm>
            <a:off x="1403998" y="8220159"/>
            <a:ext cx="4418606" cy="880009"/>
          </a:xfrm>
          <a:prstGeom prst="roundRect">
            <a:avLst>
              <a:gd name="adj" fmla="val 41829"/>
            </a:avLst>
          </a:prstGeom>
          <a:solidFill>
            <a:srgbClr val="58A854"/>
          </a:solidFill>
          <a:ln w="381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スケジュール承認</a:t>
            </a:r>
            <a:r>
              <a:rPr kumimoji="1" lang="en-US" altLang="ja-JP" sz="1100" b="1" dirty="0">
                <a:latin typeface="HG丸ｺﾞｼｯｸM-PRO" panose="020F0600000000000000" pitchFamily="50" charset="-128"/>
                <a:ea typeface="HG丸ｺﾞｼｯｸM-PRO" panose="020F0600000000000000" pitchFamily="50" charset="-128"/>
              </a:rPr>
              <a:t>】</a:t>
            </a:r>
          </a:p>
          <a:p>
            <a:pPr algn="ctr">
              <a:spcAft>
                <a:spcPts val="600"/>
              </a:spcAft>
            </a:pPr>
            <a:r>
              <a:rPr lang="ja-JP" altLang="en-US" sz="1100" dirty="0">
                <a:latin typeface="HG丸ｺﾞｼｯｸM-PRO" panose="020F0600000000000000" pitchFamily="50" charset="-128"/>
                <a:ea typeface="HG丸ｺﾞｼｯｸM-PRO" panose="020F0600000000000000" pitchFamily="50" charset="-128"/>
              </a:rPr>
              <a:t>シフト作成画面を見ながら個別にスケジュールを登録できます。</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B3C5F892-F92C-6E1B-7152-EE8E33C8BADB}"/>
              </a:ext>
            </a:extLst>
          </p:cNvPr>
          <p:cNvSpPr/>
          <p:nvPr/>
        </p:nvSpPr>
        <p:spPr>
          <a:xfrm>
            <a:off x="1807323" y="5845464"/>
            <a:ext cx="144000" cy="144000"/>
          </a:xfrm>
          <a:prstGeom prst="ellipse">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98FBBD30-9440-2619-D865-9D27D7D949F5}"/>
              </a:ext>
            </a:extLst>
          </p:cNvPr>
          <p:cNvCxnSpPr>
            <a:cxnSpLocks/>
            <a:stCxn id="14" idx="0"/>
            <a:endCxn id="15" idx="5"/>
          </p:cNvCxnSpPr>
          <p:nvPr/>
        </p:nvCxnSpPr>
        <p:spPr>
          <a:xfrm flipH="1" flipV="1">
            <a:off x="1930235" y="5968376"/>
            <a:ext cx="1683066" cy="2251783"/>
          </a:xfrm>
          <a:prstGeom prst="line">
            <a:avLst/>
          </a:prstGeom>
          <a:ln w="38100">
            <a:solidFill>
              <a:srgbClr val="58A854"/>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F2A7B569-41E2-9486-C93E-A359C47B2B54}"/>
              </a:ext>
            </a:extLst>
          </p:cNvPr>
          <p:cNvGrpSpPr/>
          <p:nvPr/>
        </p:nvGrpSpPr>
        <p:grpSpPr>
          <a:xfrm>
            <a:off x="360000" y="900000"/>
            <a:ext cx="6300000" cy="360000"/>
            <a:chOff x="407502" y="1728889"/>
            <a:chExt cx="6042992" cy="356680"/>
          </a:xfrm>
        </p:grpSpPr>
        <p:sp>
          <p:nvSpPr>
            <p:cNvPr id="5" name="正方形/長方形 4">
              <a:extLst>
                <a:ext uri="{FF2B5EF4-FFF2-40B4-BE49-F238E27FC236}">
                  <a16:creationId xmlns:a16="http://schemas.microsoft.com/office/drawing/2014/main" id="{51A8690A-0972-F8F6-49BC-E855410370B9}"/>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ジンジャーのスケジュール登録方法</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Google Shape;113;p23">
              <a:extLst>
                <a:ext uri="{FF2B5EF4-FFF2-40B4-BE49-F238E27FC236}">
                  <a16:creationId xmlns:a16="http://schemas.microsoft.com/office/drawing/2014/main" id="{75AB491B-C425-1BB5-4A7B-D5E23FE1D907}"/>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sp>
        <p:nvSpPr>
          <p:cNvPr id="13" name="四角形: 角を丸くする 12">
            <a:extLst>
              <a:ext uri="{FF2B5EF4-FFF2-40B4-BE49-F238E27FC236}">
                <a16:creationId xmlns:a16="http://schemas.microsoft.com/office/drawing/2014/main" id="{0BDAB3DC-75D9-9B5E-93D6-C88E7272443E}"/>
              </a:ext>
            </a:extLst>
          </p:cNvPr>
          <p:cNvSpPr/>
          <p:nvPr/>
        </p:nvSpPr>
        <p:spPr>
          <a:xfrm>
            <a:off x="1403998" y="5416765"/>
            <a:ext cx="652817" cy="127099"/>
          </a:xfrm>
          <a:prstGeom prst="roundRect">
            <a:avLst>
              <a:gd name="adj" fmla="val 7193"/>
            </a:avLst>
          </a:prstGeom>
          <a:noFill/>
          <a:ln w="38100">
            <a:solidFill>
              <a:srgbClr val="58A8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BE6F2B02-EAC9-630C-9EAF-520D8544E246}"/>
              </a:ext>
            </a:extLst>
          </p:cNvPr>
          <p:cNvSpPr/>
          <p:nvPr/>
        </p:nvSpPr>
        <p:spPr>
          <a:xfrm>
            <a:off x="1403997" y="5599182"/>
            <a:ext cx="652817" cy="127099"/>
          </a:xfrm>
          <a:prstGeom prst="roundRect">
            <a:avLst>
              <a:gd name="adj" fmla="val 7193"/>
            </a:avLst>
          </a:prstGeom>
          <a:noFill/>
          <a:ln w="38100">
            <a:solidFill>
              <a:srgbClr val="58A8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8DAC6928-A30B-CEC1-8D88-776E63704F8B}"/>
              </a:ext>
            </a:extLst>
          </p:cNvPr>
          <p:cNvSpPr/>
          <p:nvPr/>
        </p:nvSpPr>
        <p:spPr>
          <a:xfrm>
            <a:off x="1402559" y="5781051"/>
            <a:ext cx="652817" cy="127099"/>
          </a:xfrm>
          <a:prstGeom prst="roundRect">
            <a:avLst>
              <a:gd name="adj" fmla="val 7193"/>
            </a:avLst>
          </a:prstGeom>
          <a:noFill/>
          <a:ln w="38100">
            <a:solidFill>
              <a:srgbClr val="58A85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4E2E760-08E2-D37C-85B8-AD045DC313ED}"/>
              </a:ext>
            </a:extLst>
          </p:cNvPr>
          <p:cNvSpPr txBox="1"/>
          <p:nvPr/>
        </p:nvSpPr>
        <p:spPr>
          <a:xfrm>
            <a:off x="369000" y="1260000"/>
            <a:ext cx="6120000" cy="261610"/>
          </a:xfrm>
          <a:prstGeom prst="rect">
            <a:avLst/>
          </a:prstGeom>
          <a:noFill/>
        </p:spPr>
        <p:txBody>
          <a:bodyPr wrap="square" rtlCol="0">
            <a:spAutoFit/>
          </a:bodyPr>
          <a:lstStyle/>
          <a:p>
            <a:pPr marR="5080"/>
            <a:r>
              <a:rPr lang="ja-JP" altLang="en-US" sz="1100" spc="3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ジンジャーにおけるスケジュールの登録方法は以下の</a:t>
            </a:r>
            <a:r>
              <a:rPr lang="en-US" altLang="ja-JP" sz="1100" spc="3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en-US" sz="1100" spc="3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つがあります。</a:t>
            </a:r>
            <a:endParaRPr lang="en-US" altLang="ja-JP" sz="1100" spc="3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7" name="四角形: 角を丸くする 6">
            <a:extLst>
              <a:ext uri="{FF2B5EF4-FFF2-40B4-BE49-F238E27FC236}">
                <a16:creationId xmlns:a16="http://schemas.microsoft.com/office/drawing/2014/main" id="{C3134C29-224C-4ECA-C2B4-61AD3E0E0A48}"/>
              </a:ext>
            </a:extLst>
          </p:cNvPr>
          <p:cNvSpPr/>
          <p:nvPr/>
        </p:nvSpPr>
        <p:spPr>
          <a:xfrm>
            <a:off x="2632262" y="2062712"/>
            <a:ext cx="1417200" cy="33238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詳細は</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hlinkClick r:id="rId3" action="ppaction://hlinksldjump"/>
              </a:rPr>
              <a:t>こちら</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1106416A-3F83-84CC-34F1-F377D259D929}"/>
              </a:ext>
            </a:extLst>
          </p:cNvPr>
          <p:cNvSpPr/>
          <p:nvPr/>
        </p:nvSpPr>
        <p:spPr>
          <a:xfrm>
            <a:off x="2644962" y="2490195"/>
            <a:ext cx="1417200" cy="33238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詳細は</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hlinkClick r:id="rId4" action="ppaction://hlinksldjump"/>
              </a:rPr>
              <a:t>こちら</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四角形: 角を丸くする 17">
            <a:extLst>
              <a:ext uri="{FF2B5EF4-FFF2-40B4-BE49-F238E27FC236}">
                <a16:creationId xmlns:a16="http://schemas.microsoft.com/office/drawing/2014/main" id="{6516634D-BDAC-0447-DC00-E773CEF8471E}"/>
              </a:ext>
            </a:extLst>
          </p:cNvPr>
          <p:cNvSpPr/>
          <p:nvPr/>
        </p:nvSpPr>
        <p:spPr>
          <a:xfrm>
            <a:off x="2632262" y="2934380"/>
            <a:ext cx="1417200" cy="33238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詳細は</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hlinkClick r:id="rId5" action="ppaction://hlinksldjump"/>
              </a:rPr>
              <a:t>こちら</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四角形: 角を丸くする 20">
            <a:extLst>
              <a:ext uri="{FF2B5EF4-FFF2-40B4-BE49-F238E27FC236}">
                <a16:creationId xmlns:a16="http://schemas.microsoft.com/office/drawing/2014/main" id="{21DB6D15-6A28-881C-8174-517580A3A040}"/>
              </a:ext>
            </a:extLst>
          </p:cNvPr>
          <p:cNvSpPr/>
          <p:nvPr/>
        </p:nvSpPr>
        <p:spPr>
          <a:xfrm>
            <a:off x="4380004" y="2067353"/>
            <a:ext cx="1417200" cy="33238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詳細は</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hlinkClick r:id="rId6" action="ppaction://hlinksldjump"/>
              </a:rPr>
              <a:t>こちら</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四角形: 角を丸くする 21">
            <a:extLst>
              <a:ext uri="{FF2B5EF4-FFF2-40B4-BE49-F238E27FC236}">
                <a16:creationId xmlns:a16="http://schemas.microsoft.com/office/drawing/2014/main" id="{60E5CD3E-0C5B-1CCB-76B9-480893DA0C16}"/>
              </a:ext>
            </a:extLst>
          </p:cNvPr>
          <p:cNvSpPr/>
          <p:nvPr/>
        </p:nvSpPr>
        <p:spPr>
          <a:xfrm>
            <a:off x="4380004" y="2490138"/>
            <a:ext cx="1417200" cy="33238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詳細は</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hlinkClick r:id="rId7" action="ppaction://hlinksldjump"/>
              </a:rPr>
              <a:t>こちら</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E4BAB93B-2C55-8925-4533-D8625CBFA0CC}"/>
              </a:ext>
            </a:extLst>
          </p:cNvPr>
          <p:cNvSpPr/>
          <p:nvPr/>
        </p:nvSpPr>
        <p:spPr>
          <a:xfrm>
            <a:off x="4380004" y="2909544"/>
            <a:ext cx="1417200" cy="332380"/>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詳細は</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hlinkClick r:id="rId8" action="ppaction://hlinksldjump"/>
              </a:rPr>
              <a:t>こちら</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8431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ja-JP" altLang="en-US" dirty="0"/>
              <a:t>スケジュールメニュー</a:t>
            </a:r>
            <a:r>
              <a:rPr kumimoji="1" lang="ja-JP" altLang="en-US" sz="2000" dirty="0"/>
              <a:t>｜概要 ②</a:t>
            </a:r>
            <a:endParaRPr kumimoji="1" lang="ja-JP" altLang="en-US" dirty="0"/>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14</a:t>
            </a:fld>
            <a:endParaRPr lang="ja-JP" altLang="en-US" dirty="0"/>
          </a:p>
        </p:txBody>
      </p:sp>
      <p:grpSp>
        <p:nvGrpSpPr>
          <p:cNvPr id="2" name="グループ化 1">
            <a:extLst>
              <a:ext uri="{FF2B5EF4-FFF2-40B4-BE49-F238E27FC236}">
                <a16:creationId xmlns:a16="http://schemas.microsoft.com/office/drawing/2014/main" id="{F2A7B569-41E2-9486-C93E-A359C47B2B54}"/>
              </a:ext>
            </a:extLst>
          </p:cNvPr>
          <p:cNvGrpSpPr/>
          <p:nvPr/>
        </p:nvGrpSpPr>
        <p:grpSpPr>
          <a:xfrm>
            <a:off x="360000" y="900000"/>
            <a:ext cx="6300000" cy="360000"/>
            <a:chOff x="407502" y="1728889"/>
            <a:chExt cx="6042992" cy="356680"/>
          </a:xfrm>
        </p:grpSpPr>
        <p:sp>
          <p:nvSpPr>
            <p:cNvPr id="5" name="正方形/長方形 4">
              <a:extLst>
                <a:ext uri="{FF2B5EF4-FFF2-40B4-BE49-F238E27FC236}">
                  <a16:creationId xmlns:a16="http://schemas.microsoft.com/office/drawing/2014/main" id="{51A8690A-0972-F8F6-49BC-E855410370B9}"/>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スケジュール</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を登録す</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る理由とは</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Google Shape;113;p23">
              <a:extLst>
                <a:ext uri="{FF2B5EF4-FFF2-40B4-BE49-F238E27FC236}">
                  <a16:creationId xmlns:a16="http://schemas.microsoft.com/office/drawing/2014/main" id="{75AB491B-C425-1BB5-4A7B-D5E23FE1D907}"/>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pic>
        <p:nvPicPr>
          <p:cNvPr id="18" name="図 17" descr="ロゴ&#10;&#10;自動的に生成された説明">
            <a:extLst>
              <a:ext uri="{FF2B5EF4-FFF2-40B4-BE49-F238E27FC236}">
                <a16:creationId xmlns:a16="http://schemas.microsoft.com/office/drawing/2014/main" id="{8B5FBE7E-DF69-EB82-4E24-C228FDB8E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227" y="3943350"/>
            <a:ext cx="2038350" cy="1698625"/>
          </a:xfrm>
          <a:prstGeom prst="rect">
            <a:avLst/>
          </a:prstGeom>
        </p:spPr>
      </p:pic>
      <p:sp>
        <p:nvSpPr>
          <p:cNvPr id="20" name="楕円 19">
            <a:extLst>
              <a:ext uri="{FF2B5EF4-FFF2-40B4-BE49-F238E27FC236}">
                <a16:creationId xmlns:a16="http://schemas.microsoft.com/office/drawing/2014/main" id="{FFDACDF7-A03E-BA47-1C67-8F6402C0CEDD}"/>
              </a:ext>
            </a:extLst>
          </p:cNvPr>
          <p:cNvSpPr/>
          <p:nvPr/>
        </p:nvSpPr>
        <p:spPr>
          <a:xfrm>
            <a:off x="326787" y="2808967"/>
            <a:ext cx="2458505" cy="1356771"/>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54A250"/>
                </a:solidFill>
                <a:latin typeface="HG丸ｺﾞｼｯｸM-PRO" panose="020F0600000000000000" pitchFamily="50" charset="-128"/>
                <a:ea typeface="HG丸ｺﾞｼｯｸM-PRO" panose="020F0600000000000000" pitchFamily="50" charset="-128"/>
              </a:rPr>
              <a:t>働く予定の時間を</a:t>
            </a:r>
            <a:endParaRPr kumimoji="1" lang="en-US" altLang="ja-JP" sz="1400" b="1" dirty="0">
              <a:solidFill>
                <a:srgbClr val="54A250"/>
              </a:solidFill>
              <a:latin typeface="HG丸ｺﾞｼｯｸM-PRO" panose="020F0600000000000000" pitchFamily="50" charset="-128"/>
              <a:ea typeface="HG丸ｺﾞｼｯｸM-PRO" panose="020F0600000000000000" pitchFamily="50" charset="-128"/>
            </a:endParaRPr>
          </a:p>
          <a:p>
            <a:pPr algn="ctr"/>
            <a:r>
              <a:rPr kumimoji="1" lang="ja-JP" altLang="en-US" sz="1400" b="1" dirty="0">
                <a:solidFill>
                  <a:srgbClr val="54A250"/>
                </a:solidFill>
                <a:latin typeface="HG丸ｺﾞｼｯｸM-PRO" panose="020F0600000000000000" pitchFamily="50" charset="-128"/>
                <a:ea typeface="HG丸ｺﾞｼｯｸM-PRO" panose="020F0600000000000000" pitchFamily="50" charset="-128"/>
              </a:rPr>
              <a:t>把握するため</a:t>
            </a:r>
          </a:p>
        </p:txBody>
      </p:sp>
      <p:sp>
        <p:nvSpPr>
          <p:cNvPr id="24" name="楕円 23">
            <a:extLst>
              <a:ext uri="{FF2B5EF4-FFF2-40B4-BE49-F238E27FC236}">
                <a16:creationId xmlns:a16="http://schemas.microsoft.com/office/drawing/2014/main" id="{643C5EE2-0118-A63D-636C-4F2A03FD90FC}"/>
              </a:ext>
            </a:extLst>
          </p:cNvPr>
          <p:cNvSpPr/>
          <p:nvPr/>
        </p:nvSpPr>
        <p:spPr>
          <a:xfrm>
            <a:off x="2242377" y="1726445"/>
            <a:ext cx="2458505" cy="1354455"/>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54A250"/>
                </a:solidFill>
                <a:latin typeface="HG丸ｺﾞｼｯｸM-PRO" panose="020F0600000000000000" pitchFamily="50" charset="-128"/>
                <a:ea typeface="HG丸ｺﾞｼｯｸM-PRO" panose="020F0600000000000000" pitchFamily="50" charset="-128"/>
              </a:rPr>
              <a:t>半休を</a:t>
            </a:r>
            <a:endParaRPr kumimoji="1" lang="en-US" altLang="ja-JP" sz="1400" b="1" dirty="0">
              <a:solidFill>
                <a:srgbClr val="54A250"/>
              </a:solidFill>
              <a:latin typeface="HG丸ｺﾞｼｯｸM-PRO" panose="020F0600000000000000" pitchFamily="50" charset="-128"/>
              <a:ea typeface="HG丸ｺﾞｼｯｸM-PRO" panose="020F0600000000000000" pitchFamily="50" charset="-128"/>
            </a:endParaRPr>
          </a:p>
          <a:p>
            <a:pPr algn="ctr"/>
            <a:r>
              <a:rPr kumimoji="1" lang="ja-JP" altLang="en-US" sz="1400" b="1" dirty="0">
                <a:solidFill>
                  <a:srgbClr val="54A250"/>
                </a:solidFill>
                <a:latin typeface="HG丸ｺﾞｼｯｸM-PRO" panose="020F0600000000000000" pitchFamily="50" charset="-128"/>
                <a:ea typeface="HG丸ｺﾞｼｯｸM-PRO" panose="020F0600000000000000" pitchFamily="50" charset="-128"/>
              </a:rPr>
              <a:t>取得するため</a:t>
            </a:r>
          </a:p>
        </p:txBody>
      </p:sp>
      <p:sp>
        <p:nvSpPr>
          <p:cNvPr id="25" name="楕円 24">
            <a:extLst>
              <a:ext uri="{FF2B5EF4-FFF2-40B4-BE49-F238E27FC236}">
                <a16:creationId xmlns:a16="http://schemas.microsoft.com/office/drawing/2014/main" id="{E04462ED-26DB-55D4-0958-BD4EEE45CA38}"/>
              </a:ext>
            </a:extLst>
          </p:cNvPr>
          <p:cNvSpPr/>
          <p:nvPr/>
        </p:nvSpPr>
        <p:spPr>
          <a:xfrm>
            <a:off x="3890214" y="2946084"/>
            <a:ext cx="2790432" cy="1354455"/>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54A250"/>
                </a:solidFill>
                <a:latin typeface="HG丸ｺﾞｼｯｸM-PRO" panose="020F0600000000000000" pitchFamily="50" charset="-128"/>
                <a:ea typeface="HG丸ｺﾞｼｯｸM-PRO" panose="020F0600000000000000" pitchFamily="50" charset="-128"/>
              </a:rPr>
              <a:t>休憩時間の自動反映を</a:t>
            </a:r>
            <a:endParaRPr kumimoji="1" lang="en-US" altLang="ja-JP" sz="1400" b="1" dirty="0">
              <a:solidFill>
                <a:srgbClr val="54A250"/>
              </a:solidFill>
              <a:latin typeface="HG丸ｺﾞｼｯｸM-PRO" panose="020F0600000000000000" pitchFamily="50" charset="-128"/>
              <a:ea typeface="HG丸ｺﾞｼｯｸM-PRO" panose="020F0600000000000000" pitchFamily="50" charset="-128"/>
            </a:endParaRPr>
          </a:p>
          <a:p>
            <a:pPr algn="ctr"/>
            <a:r>
              <a:rPr kumimoji="1" lang="ja-JP" altLang="en-US" sz="1400" b="1" dirty="0">
                <a:solidFill>
                  <a:srgbClr val="54A250"/>
                </a:solidFill>
                <a:latin typeface="HG丸ｺﾞｼｯｸM-PRO" panose="020F0600000000000000" pitchFamily="50" charset="-128"/>
                <a:ea typeface="HG丸ｺﾞｼｯｸM-PRO" panose="020F0600000000000000" pitchFamily="50" charset="-128"/>
              </a:rPr>
              <a:t>おこなうため</a:t>
            </a:r>
          </a:p>
        </p:txBody>
      </p:sp>
      <p:grpSp>
        <p:nvGrpSpPr>
          <p:cNvPr id="29" name="グループ化 28">
            <a:extLst>
              <a:ext uri="{FF2B5EF4-FFF2-40B4-BE49-F238E27FC236}">
                <a16:creationId xmlns:a16="http://schemas.microsoft.com/office/drawing/2014/main" id="{892511B5-48E2-7247-1FD0-4A59FFA28FB1}"/>
              </a:ext>
            </a:extLst>
          </p:cNvPr>
          <p:cNvGrpSpPr/>
          <p:nvPr/>
        </p:nvGrpSpPr>
        <p:grpSpPr>
          <a:xfrm rot="20331410">
            <a:off x="2093762" y="4212245"/>
            <a:ext cx="218901" cy="298473"/>
            <a:chOff x="1334742" y="3713675"/>
            <a:chExt cx="218901" cy="298473"/>
          </a:xfrm>
        </p:grpSpPr>
        <p:sp>
          <p:nvSpPr>
            <p:cNvPr id="26" name="楕円 25">
              <a:extLst>
                <a:ext uri="{FF2B5EF4-FFF2-40B4-BE49-F238E27FC236}">
                  <a16:creationId xmlns:a16="http://schemas.microsoft.com/office/drawing/2014/main" id="{D11E5580-6551-9AF2-80F8-5BAEA781194D}"/>
                </a:ext>
              </a:extLst>
            </p:cNvPr>
            <p:cNvSpPr/>
            <p:nvPr/>
          </p:nvSpPr>
          <p:spPr>
            <a:xfrm rot="507586">
              <a:off x="1334742" y="3713675"/>
              <a:ext cx="119018" cy="101402"/>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6DA9D02-790F-4CAE-CEBE-F105C0F61181}"/>
                </a:ext>
              </a:extLst>
            </p:cNvPr>
            <p:cNvSpPr/>
            <p:nvPr/>
          </p:nvSpPr>
          <p:spPr>
            <a:xfrm rot="3934249">
              <a:off x="1422472" y="3843639"/>
              <a:ext cx="76200" cy="95065"/>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B0146A6-76D1-F818-ACD5-C7179F78994D}"/>
                </a:ext>
              </a:extLst>
            </p:cNvPr>
            <p:cNvSpPr/>
            <p:nvPr/>
          </p:nvSpPr>
          <p:spPr>
            <a:xfrm rot="20146203">
              <a:off x="1507924" y="3966429"/>
              <a:ext cx="45719" cy="45719"/>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A010F855-7896-5975-CA25-2059295CC01F}"/>
              </a:ext>
            </a:extLst>
          </p:cNvPr>
          <p:cNvGrpSpPr/>
          <p:nvPr/>
        </p:nvGrpSpPr>
        <p:grpSpPr>
          <a:xfrm rot="1937287" flipH="1">
            <a:off x="4401664" y="4312440"/>
            <a:ext cx="237891" cy="298473"/>
            <a:chOff x="1334742" y="3713675"/>
            <a:chExt cx="218901" cy="298473"/>
          </a:xfrm>
        </p:grpSpPr>
        <p:sp>
          <p:nvSpPr>
            <p:cNvPr id="31" name="楕円 30">
              <a:extLst>
                <a:ext uri="{FF2B5EF4-FFF2-40B4-BE49-F238E27FC236}">
                  <a16:creationId xmlns:a16="http://schemas.microsoft.com/office/drawing/2014/main" id="{31665670-F2F0-4EB7-4C32-397444E9DFD9}"/>
                </a:ext>
              </a:extLst>
            </p:cNvPr>
            <p:cNvSpPr/>
            <p:nvPr/>
          </p:nvSpPr>
          <p:spPr>
            <a:xfrm rot="507586">
              <a:off x="1334742" y="3713675"/>
              <a:ext cx="119018" cy="101402"/>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E901E162-BB40-A94E-D605-67E4AC164F9C}"/>
                </a:ext>
              </a:extLst>
            </p:cNvPr>
            <p:cNvSpPr/>
            <p:nvPr/>
          </p:nvSpPr>
          <p:spPr>
            <a:xfrm rot="3934249">
              <a:off x="1422472" y="3843639"/>
              <a:ext cx="76200" cy="95065"/>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8294ABE5-0073-E5B2-949B-D62AC56DB6F0}"/>
                </a:ext>
              </a:extLst>
            </p:cNvPr>
            <p:cNvSpPr/>
            <p:nvPr/>
          </p:nvSpPr>
          <p:spPr>
            <a:xfrm rot="20146203">
              <a:off x="1507924" y="3966429"/>
              <a:ext cx="45719" cy="45719"/>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733F7584-357E-FE5C-937A-1A1734CE8387}"/>
              </a:ext>
            </a:extLst>
          </p:cNvPr>
          <p:cNvGrpSpPr/>
          <p:nvPr/>
        </p:nvGrpSpPr>
        <p:grpSpPr>
          <a:xfrm rot="20272029" flipH="1">
            <a:off x="3224649" y="3261460"/>
            <a:ext cx="237891" cy="298473"/>
            <a:chOff x="1334742" y="3713675"/>
            <a:chExt cx="218901" cy="298473"/>
          </a:xfrm>
        </p:grpSpPr>
        <p:sp>
          <p:nvSpPr>
            <p:cNvPr id="35" name="楕円 34">
              <a:extLst>
                <a:ext uri="{FF2B5EF4-FFF2-40B4-BE49-F238E27FC236}">
                  <a16:creationId xmlns:a16="http://schemas.microsoft.com/office/drawing/2014/main" id="{3463E647-90F1-60DE-F30B-8A208A631C39}"/>
                </a:ext>
              </a:extLst>
            </p:cNvPr>
            <p:cNvSpPr/>
            <p:nvPr/>
          </p:nvSpPr>
          <p:spPr>
            <a:xfrm rot="507586">
              <a:off x="1334742" y="3713675"/>
              <a:ext cx="119018" cy="101402"/>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A5C3C9BC-A19B-E002-8620-3DA5CBA77F0D}"/>
                </a:ext>
              </a:extLst>
            </p:cNvPr>
            <p:cNvSpPr/>
            <p:nvPr/>
          </p:nvSpPr>
          <p:spPr>
            <a:xfrm rot="3934249">
              <a:off x="1422472" y="3843639"/>
              <a:ext cx="76200" cy="95065"/>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25FACFEB-AAF2-319A-478C-1F8218FDBB06}"/>
                </a:ext>
              </a:extLst>
            </p:cNvPr>
            <p:cNvSpPr/>
            <p:nvPr/>
          </p:nvSpPr>
          <p:spPr>
            <a:xfrm rot="20146203">
              <a:off x="1507924" y="3966429"/>
              <a:ext cx="45719" cy="45719"/>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テキスト ボックス 40">
            <a:extLst>
              <a:ext uri="{FF2B5EF4-FFF2-40B4-BE49-F238E27FC236}">
                <a16:creationId xmlns:a16="http://schemas.microsoft.com/office/drawing/2014/main" id="{2F9F33A2-F1DA-2E09-FE38-A83912F3074D}"/>
              </a:ext>
            </a:extLst>
          </p:cNvPr>
          <p:cNvSpPr txBox="1"/>
          <p:nvPr/>
        </p:nvSpPr>
        <p:spPr>
          <a:xfrm>
            <a:off x="369000" y="1260000"/>
            <a:ext cx="6120000" cy="261610"/>
          </a:xfrm>
          <a:prstGeom prst="rect">
            <a:avLst/>
          </a:prstGeom>
          <a:noFill/>
        </p:spPr>
        <p:txBody>
          <a:bodyPr wrap="square" rtlCol="0">
            <a:spAutoFit/>
          </a:bodyPr>
          <a:lstStyle/>
          <a:p>
            <a:pPr marR="5080"/>
            <a:r>
              <a:rPr lang="ja-JP" altLang="en-US" sz="1100" spc="3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スケジュールの雛形を登録することで業務効率化につながります。</a:t>
            </a:r>
            <a:endParaRPr lang="en-US" altLang="ja-JP" sz="1100" spc="3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6" name="四角形: 角を丸くする 11">
            <a:extLst>
              <a:ext uri="{FF2B5EF4-FFF2-40B4-BE49-F238E27FC236}">
                <a16:creationId xmlns:a16="http://schemas.microsoft.com/office/drawing/2014/main" id="{72FCF5CE-630E-815B-8BCE-843AF0BC99D3}"/>
              </a:ext>
            </a:extLst>
          </p:cNvPr>
          <p:cNvSpPr/>
          <p:nvPr/>
        </p:nvSpPr>
        <p:spPr>
          <a:xfrm>
            <a:off x="381000" y="5946775"/>
            <a:ext cx="2089972" cy="808801"/>
          </a:xfrm>
          <a:prstGeom prst="roundRect">
            <a:avLst>
              <a:gd name="adj" fmla="val 9967"/>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G丸ｺﾞｼｯｸM-PRO" panose="020F0600000000000000" pitchFamily="50" charset="-128"/>
                <a:ea typeface="HG丸ｺﾞｼｯｸM-PRO" panose="020F0600000000000000" pitchFamily="50" charset="-128"/>
              </a:rPr>
              <a:t>半休を取得するため</a:t>
            </a:r>
            <a:endParaRPr kumimoji="1" lang="en-US" altLang="ja-JP" sz="1400" b="1" dirty="0">
              <a:latin typeface="HG丸ｺﾞｼｯｸM-PRO" panose="020F0600000000000000" pitchFamily="50" charset="-128"/>
              <a:ea typeface="HG丸ｺﾞｼｯｸM-PRO" panose="020F0600000000000000" pitchFamily="50" charset="-128"/>
            </a:endParaRPr>
          </a:p>
        </p:txBody>
      </p:sp>
      <p:cxnSp>
        <p:nvCxnSpPr>
          <p:cNvPr id="7" name="直線コネクタ 6">
            <a:extLst>
              <a:ext uri="{FF2B5EF4-FFF2-40B4-BE49-F238E27FC236}">
                <a16:creationId xmlns:a16="http://schemas.microsoft.com/office/drawing/2014/main" id="{D7E58D2E-19A8-0153-9358-2815236EA9B3}"/>
              </a:ext>
            </a:extLst>
          </p:cNvPr>
          <p:cNvCxnSpPr>
            <a:cxnSpLocks/>
          </p:cNvCxnSpPr>
          <p:nvPr/>
        </p:nvCxnSpPr>
        <p:spPr>
          <a:xfrm>
            <a:off x="369000" y="6901623"/>
            <a:ext cx="6120000"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2F90F39-A228-D1E7-B4C4-DFABDCB5E469}"/>
              </a:ext>
            </a:extLst>
          </p:cNvPr>
          <p:cNvSpPr txBox="1"/>
          <p:nvPr/>
        </p:nvSpPr>
        <p:spPr>
          <a:xfrm>
            <a:off x="2701408" y="5946775"/>
            <a:ext cx="3798139" cy="954107"/>
          </a:xfrm>
          <a:prstGeom prst="rect">
            <a:avLst/>
          </a:prstGeom>
          <a:noFill/>
        </p:spPr>
        <p:txBody>
          <a:bodyPr wrap="square" rtlCol="0">
            <a:spAutoFit/>
          </a:bodyPr>
          <a:lstStyle/>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ジンジャーは午前休・午後休の時間が 　</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シフト情報に紐づいているため、</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半休を利用する場合はスケジュールを</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登録する必要があります。</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p:txBody>
      </p:sp>
      <p:sp>
        <p:nvSpPr>
          <p:cNvPr id="11" name="四角形: 角を丸くする 8">
            <a:extLst>
              <a:ext uri="{FF2B5EF4-FFF2-40B4-BE49-F238E27FC236}">
                <a16:creationId xmlns:a16="http://schemas.microsoft.com/office/drawing/2014/main" id="{CC963473-B17F-85D6-DA5B-C766AD9B8DDC}"/>
              </a:ext>
            </a:extLst>
          </p:cNvPr>
          <p:cNvSpPr/>
          <p:nvPr/>
        </p:nvSpPr>
        <p:spPr>
          <a:xfrm>
            <a:off x="381000" y="7086228"/>
            <a:ext cx="2089972" cy="808801"/>
          </a:xfrm>
          <a:prstGeom prst="roundRect">
            <a:avLst>
              <a:gd name="adj" fmla="val 9967"/>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HG丸ｺﾞｼｯｸM-PRO" panose="020F0600000000000000" pitchFamily="50" charset="-128"/>
                <a:ea typeface="HG丸ｺﾞｼｯｸM-PRO" panose="020F0600000000000000" pitchFamily="50" charset="-128"/>
              </a:rPr>
              <a:t>働く予定の時間を</a:t>
            </a:r>
            <a:endParaRPr kumimoji="1" lang="en-US" altLang="ja-JP" sz="1400" b="1" dirty="0">
              <a:latin typeface="HG丸ｺﾞｼｯｸM-PRO" panose="020F0600000000000000" pitchFamily="50" charset="-128"/>
              <a:ea typeface="HG丸ｺﾞｼｯｸM-PRO" panose="020F0600000000000000" pitchFamily="50" charset="-128"/>
            </a:endParaRPr>
          </a:p>
          <a:p>
            <a:pPr algn="ctr"/>
            <a:r>
              <a:rPr kumimoji="1" lang="ja-JP" altLang="en-US" sz="1400" b="1" dirty="0">
                <a:latin typeface="HG丸ｺﾞｼｯｸM-PRO" panose="020F0600000000000000" pitchFamily="50" charset="-128"/>
                <a:ea typeface="HG丸ｺﾞｼｯｸM-PRO" panose="020F0600000000000000" pitchFamily="50" charset="-128"/>
              </a:rPr>
              <a:t>把握するため</a:t>
            </a:r>
            <a:endParaRPr kumimoji="1" lang="en-US" altLang="ja-JP" sz="1400" b="1" dirty="0">
              <a:latin typeface="HG丸ｺﾞｼｯｸM-PRO" panose="020F0600000000000000" pitchFamily="50" charset="-128"/>
              <a:ea typeface="HG丸ｺﾞｼｯｸM-PRO" panose="020F0600000000000000" pitchFamily="50" charset="-128"/>
            </a:endParaRPr>
          </a:p>
        </p:txBody>
      </p:sp>
      <p:cxnSp>
        <p:nvCxnSpPr>
          <p:cNvPr id="12" name="直線コネクタ 11">
            <a:extLst>
              <a:ext uri="{FF2B5EF4-FFF2-40B4-BE49-F238E27FC236}">
                <a16:creationId xmlns:a16="http://schemas.microsoft.com/office/drawing/2014/main" id="{638625A5-B663-E795-4C89-9BDBE5D936D5}"/>
              </a:ext>
            </a:extLst>
          </p:cNvPr>
          <p:cNvCxnSpPr>
            <a:cxnSpLocks/>
          </p:cNvCxnSpPr>
          <p:nvPr/>
        </p:nvCxnSpPr>
        <p:spPr>
          <a:xfrm>
            <a:off x="369000" y="8091423"/>
            <a:ext cx="6120000"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DE64481-2442-9CD1-8C5C-D5700D5D2AEB}"/>
              </a:ext>
            </a:extLst>
          </p:cNvPr>
          <p:cNvSpPr txBox="1"/>
          <p:nvPr/>
        </p:nvSpPr>
        <p:spPr>
          <a:xfrm>
            <a:off x="2701409" y="7013575"/>
            <a:ext cx="3653440" cy="954107"/>
          </a:xfrm>
          <a:prstGeom prst="rect">
            <a:avLst/>
          </a:prstGeom>
          <a:noFill/>
        </p:spPr>
        <p:txBody>
          <a:bodyPr wrap="square" rtlCol="0">
            <a:spAutoFit/>
          </a:bodyPr>
          <a:lstStyle/>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登録した</a:t>
            </a:r>
            <a:r>
              <a:rPr lang="ja-JP" altLang="en-US" sz="1400" dirty="0">
                <a:solidFill>
                  <a:srgbClr val="222222"/>
                </a:solidFill>
                <a:latin typeface="HG丸ｺﾞｼｯｸM-PRO" panose="020F0600000000000000" pitchFamily="50" charset="-128"/>
                <a:ea typeface="HG丸ｺﾞｼｯｸM-PRO" panose="020F0600000000000000" pitchFamily="50" charset="-128"/>
              </a:rPr>
              <a:t>スケジュール</a:t>
            </a:r>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は従業員側の画面の</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勤務予定として表示されます。 　</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従業員個々人が働く予定を把握するため 　</a:t>
            </a:r>
            <a:r>
              <a:rPr lang="ja-JP" altLang="en-US" sz="1400" dirty="0">
                <a:solidFill>
                  <a:srgbClr val="222222"/>
                </a:solidFill>
                <a:latin typeface="HG丸ｺﾞｼｯｸM-PRO" panose="020F0600000000000000" pitchFamily="50" charset="-128"/>
                <a:ea typeface="HG丸ｺﾞｼｯｸM-PRO" panose="020F0600000000000000" pitchFamily="50" charset="-128"/>
              </a:rPr>
              <a:t>スケジュール</a:t>
            </a:r>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を登録する必要があります。</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6" name="四角形: 角を丸くする 13">
            <a:extLst>
              <a:ext uri="{FF2B5EF4-FFF2-40B4-BE49-F238E27FC236}">
                <a16:creationId xmlns:a16="http://schemas.microsoft.com/office/drawing/2014/main" id="{98158161-B958-E682-7619-EA10B385CBB8}"/>
              </a:ext>
            </a:extLst>
          </p:cNvPr>
          <p:cNvSpPr/>
          <p:nvPr/>
        </p:nvSpPr>
        <p:spPr>
          <a:xfrm>
            <a:off x="381000" y="8308974"/>
            <a:ext cx="2089972" cy="808801"/>
          </a:xfrm>
          <a:prstGeom prst="roundRect">
            <a:avLst>
              <a:gd name="adj" fmla="val 9967"/>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G丸ｺﾞｼｯｸM-PRO" panose="020F0600000000000000" pitchFamily="50" charset="-128"/>
                <a:ea typeface="HG丸ｺﾞｼｯｸM-PRO" panose="020F0600000000000000" pitchFamily="50" charset="-128"/>
              </a:rPr>
              <a:t>休憩時間の自動反映をおこなうため</a:t>
            </a:r>
            <a:endParaRPr kumimoji="1" lang="en-US" altLang="ja-JP" sz="1400" b="1"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317A7017-448C-E4E2-0992-7F864A782892}"/>
              </a:ext>
            </a:extLst>
          </p:cNvPr>
          <p:cNvSpPr txBox="1"/>
          <p:nvPr/>
        </p:nvSpPr>
        <p:spPr>
          <a:xfrm>
            <a:off x="2701409" y="8308974"/>
            <a:ext cx="3505200" cy="738664"/>
          </a:xfrm>
          <a:prstGeom prst="rect">
            <a:avLst/>
          </a:prstGeom>
          <a:noFill/>
        </p:spPr>
        <p:txBody>
          <a:bodyPr wrap="square" rtlCol="0">
            <a:spAutoFit/>
          </a:bodyPr>
          <a:lstStyle/>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休憩時間を打刻せず自動的に 　</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控除するためには 　</a:t>
            </a:r>
            <a:endParaRPr lang="en-US" altLang="ja-JP" sz="1400" b="0" i="0" u="none" strike="noStrike" dirty="0">
              <a:solidFill>
                <a:srgbClr val="222222"/>
              </a:solidFill>
              <a:effectLst/>
              <a:latin typeface="HG丸ｺﾞｼｯｸM-PRO" panose="020F0600000000000000" pitchFamily="50" charset="-128"/>
              <a:ea typeface="HG丸ｺﾞｼｯｸM-PRO" panose="020F0600000000000000" pitchFamily="50" charset="-128"/>
            </a:endParaRPr>
          </a:p>
          <a:p>
            <a:r>
              <a:rPr lang="ja-JP" altLang="en-US" sz="1400" b="0" i="0" u="none" strike="noStrike" dirty="0">
                <a:solidFill>
                  <a:srgbClr val="222222"/>
                </a:solidFill>
                <a:effectLst/>
                <a:latin typeface="HG丸ｺﾞｼｯｸM-PRO" panose="020F0600000000000000" pitchFamily="50" charset="-128"/>
                <a:ea typeface="HG丸ｺﾞｼｯｸM-PRO" panose="020F0600000000000000" pitchFamily="50" charset="-128"/>
              </a:rPr>
              <a:t>休憩シフトを登録する必要があります。</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548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0ECFD97-E70C-244C-9C36-0D82B3AEE4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000" y="1800000"/>
            <a:ext cx="5760000" cy="2753999"/>
          </a:xfrm>
          <a:prstGeom prst="rect">
            <a:avLst/>
          </a:prstGeom>
          <a:effectLst>
            <a:outerShdw blurRad="63500" sx="102000" sy="102000" algn="ctr" rotWithShape="0">
              <a:prstClr val="black">
                <a:alpha val="40000"/>
              </a:prstClr>
            </a:outerShdw>
          </a:effectLst>
        </p:spPr>
      </p:pic>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ja-JP" altLang="en-US" dirty="0"/>
              <a:t>日次スケジュール｜概要</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15</a:t>
            </a:fld>
            <a:endParaRPr lang="ja-JP" altLang="en-US" dirty="0"/>
          </a:p>
        </p:txBody>
      </p:sp>
      <p:grpSp>
        <p:nvGrpSpPr>
          <p:cNvPr id="11" name="グループ化 10">
            <a:extLst>
              <a:ext uri="{FF2B5EF4-FFF2-40B4-BE49-F238E27FC236}">
                <a16:creationId xmlns:a16="http://schemas.microsoft.com/office/drawing/2014/main" id="{34FFD77B-05DF-7401-74C4-E43600674583}"/>
              </a:ext>
            </a:extLst>
          </p:cNvPr>
          <p:cNvGrpSpPr/>
          <p:nvPr/>
        </p:nvGrpSpPr>
        <p:grpSpPr>
          <a:xfrm>
            <a:off x="366823" y="900000"/>
            <a:ext cx="6300000" cy="360000"/>
            <a:chOff x="414047" y="1728889"/>
            <a:chExt cx="6042992" cy="356680"/>
          </a:xfrm>
        </p:grpSpPr>
        <p:sp>
          <p:nvSpPr>
            <p:cNvPr id="12" name="正方形/長方形 11">
              <a:extLst>
                <a:ext uri="{FF2B5EF4-FFF2-40B4-BE49-F238E27FC236}">
                  <a16:creationId xmlns:a16="http://schemas.microsoft.com/office/drawing/2014/main" id="{43B9CA28-C171-B7FC-DC28-910C840A8235}"/>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メニュー紹介</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Google Shape;113;p23">
              <a:extLst>
                <a:ext uri="{FF2B5EF4-FFF2-40B4-BE49-F238E27FC236}">
                  <a16:creationId xmlns:a16="http://schemas.microsoft.com/office/drawing/2014/main" id="{9D914C22-9EE0-5A64-7375-728FCD67DAED}"/>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sp>
        <p:nvSpPr>
          <p:cNvPr id="5" name="四角形: 角を丸くする 4">
            <a:extLst>
              <a:ext uri="{FF2B5EF4-FFF2-40B4-BE49-F238E27FC236}">
                <a16:creationId xmlns:a16="http://schemas.microsoft.com/office/drawing/2014/main" id="{20437D30-1DF0-832E-A2C8-16490E6C82D2}"/>
              </a:ext>
            </a:extLst>
          </p:cNvPr>
          <p:cNvSpPr/>
          <p:nvPr/>
        </p:nvSpPr>
        <p:spPr>
          <a:xfrm>
            <a:off x="787829" y="2348896"/>
            <a:ext cx="490772" cy="17917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6C6A5A3-BD62-7F4E-EF4C-D8483B0622E4}"/>
              </a:ext>
            </a:extLst>
          </p:cNvPr>
          <p:cNvSpPr/>
          <p:nvPr/>
        </p:nvSpPr>
        <p:spPr>
          <a:xfrm>
            <a:off x="5791200" y="3630609"/>
            <a:ext cx="422566" cy="923390"/>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B419D0D-87CB-C6AC-0FA7-FDA22767ABF4}"/>
              </a:ext>
            </a:extLst>
          </p:cNvPr>
          <p:cNvSpPr/>
          <p:nvPr/>
        </p:nvSpPr>
        <p:spPr>
          <a:xfrm>
            <a:off x="2026030" y="3746665"/>
            <a:ext cx="1783969" cy="807334"/>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25ECF6FF-0F44-465C-9531-B3A6D822C672}"/>
              </a:ext>
            </a:extLst>
          </p:cNvPr>
          <p:cNvSpPr/>
          <p:nvPr/>
        </p:nvSpPr>
        <p:spPr>
          <a:xfrm>
            <a:off x="491259" y="1996252"/>
            <a:ext cx="360000" cy="360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20" name="楕円 19">
            <a:extLst>
              <a:ext uri="{FF2B5EF4-FFF2-40B4-BE49-F238E27FC236}">
                <a16:creationId xmlns:a16="http://schemas.microsoft.com/office/drawing/2014/main" id="{44E203C2-2375-4C20-A791-2509C4C3F20B}"/>
              </a:ext>
            </a:extLst>
          </p:cNvPr>
          <p:cNvSpPr/>
          <p:nvPr/>
        </p:nvSpPr>
        <p:spPr>
          <a:xfrm>
            <a:off x="1676400" y="3450609"/>
            <a:ext cx="360000" cy="360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21" name="楕円 20">
            <a:extLst>
              <a:ext uri="{FF2B5EF4-FFF2-40B4-BE49-F238E27FC236}">
                <a16:creationId xmlns:a16="http://schemas.microsoft.com/office/drawing/2014/main" id="{8BECB4BC-5A90-13A0-ADF9-63FDD67C5A05}"/>
              </a:ext>
            </a:extLst>
          </p:cNvPr>
          <p:cNvSpPr/>
          <p:nvPr/>
        </p:nvSpPr>
        <p:spPr>
          <a:xfrm>
            <a:off x="5402330" y="3312079"/>
            <a:ext cx="360000" cy="360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graphicFrame>
        <p:nvGraphicFramePr>
          <p:cNvPr id="23" name="表 32">
            <a:extLst>
              <a:ext uri="{FF2B5EF4-FFF2-40B4-BE49-F238E27FC236}">
                <a16:creationId xmlns:a16="http://schemas.microsoft.com/office/drawing/2014/main" id="{18F5F998-1757-31D5-E938-D86DF86F3263}"/>
              </a:ext>
            </a:extLst>
          </p:cNvPr>
          <p:cNvGraphicFramePr>
            <a:graphicFrameLocks noGrp="1"/>
          </p:cNvGraphicFramePr>
          <p:nvPr>
            <p:extLst>
              <p:ext uri="{D42A27DB-BD31-4B8C-83A1-F6EECF244321}">
                <p14:modId xmlns:p14="http://schemas.microsoft.com/office/powerpoint/2010/main" val="2041372117"/>
              </p:ext>
            </p:extLst>
          </p:nvPr>
        </p:nvGraphicFramePr>
        <p:xfrm>
          <a:off x="549000" y="5101978"/>
          <a:ext cx="5760000" cy="1615440"/>
        </p:xfrm>
        <a:graphic>
          <a:graphicData uri="http://schemas.openxmlformats.org/drawingml/2006/table">
            <a:tbl>
              <a:tblPr firstRow="1" bandRow="1">
                <a:tableStyleId>{5C22544A-7EE6-4342-B048-85BDC9FD1C3A}</a:tableStyleId>
              </a:tblPr>
              <a:tblGrid>
                <a:gridCol w="945356">
                  <a:extLst>
                    <a:ext uri="{9D8B030D-6E8A-4147-A177-3AD203B41FA5}">
                      <a16:colId xmlns:a16="http://schemas.microsoft.com/office/drawing/2014/main" val="3139634513"/>
                    </a:ext>
                  </a:extLst>
                </a:gridCol>
                <a:gridCol w="4814644">
                  <a:extLst>
                    <a:ext uri="{9D8B030D-6E8A-4147-A177-3AD203B41FA5}">
                      <a16:colId xmlns:a16="http://schemas.microsoft.com/office/drawing/2014/main" val="336272865"/>
                    </a:ext>
                  </a:extLst>
                </a:gridCol>
              </a:tblGrid>
              <a:tr h="370840">
                <a:tc>
                  <a:txBody>
                    <a:bodyPr/>
                    <a:lstStyle/>
                    <a:p>
                      <a:endParaRPr kumimoji="1" lang="ja-JP" altLang="en-US" dirty="0"/>
                    </a:p>
                  </a:txBody>
                  <a:tcPr>
                    <a:lnB w="12700" cap="flat" cmpd="sng" algn="ctr">
                      <a:solidFill>
                        <a:schemeClr val="bg1"/>
                      </a:solidFill>
                      <a:prstDash val="solid"/>
                      <a:round/>
                      <a:headEnd type="none" w="med" len="med"/>
                      <a:tailEnd type="none" w="med" len="med"/>
                    </a:lnB>
                    <a:solidFill>
                      <a:srgbClr val="54A250"/>
                    </a:solidFill>
                  </a:tcPr>
                </a:tc>
                <a:tc>
                  <a:txBody>
                    <a:bodyPr/>
                    <a:lstStyle/>
                    <a:p>
                      <a:pPr marL="92075">
                        <a:lnSpc>
                          <a:spcPct val="100000"/>
                        </a:lnSpc>
                        <a:spcBef>
                          <a:spcPts val="350"/>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日ごとの従業員のスケジュール確認・印刷できます。</a:t>
                      </a:r>
                      <a:endPar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8554456"/>
                  </a:ext>
                </a:extLst>
              </a:tr>
              <a:tr h="370840">
                <a:tc>
                  <a:txBody>
                    <a:bodyPr/>
                    <a:lstStyle/>
                    <a:p>
                      <a:endParaRPr kumimoji="1" lang="ja-JP" altLang="en-US" dirty="0"/>
                    </a:p>
                  </a:txBody>
                  <a:tcPr>
                    <a:lnT w="12700" cap="flat" cmpd="sng" algn="ctr">
                      <a:solidFill>
                        <a:schemeClr val="bg1"/>
                      </a:solidFill>
                      <a:prstDash val="solid"/>
                      <a:round/>
                      <a:headEnd type="none" w="med" len="med"/>
                      <a:tailEnd type="none" w="med" len="med"/>
                    </a:lnT>
                    <a:solidFill>
                      <a:srgbClr val="54A250"/>
                    </a:solidFill>
                  </a:tcPr>
                </a:tc>
                <a:tc>
                  <a:txBody>
                    <a:bodyPr/>
                    <a:lstStyle/>
                    <a:p>
                      <a:pPr marL="92075">
                        <a:lnSpc>
                          <a:spcPct val="100000"/>
                        </a:lnSpc>
                        <a:spcBef>
                          <a:spcPts val="350"/>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スケジュールの詳細を確認できます。</a:t>
                      </a:r>
                      <a:endPar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2075">
                        <a:lnSpc>
                          <a:spcPct val="100000"/>
                        </a:lnSpc>
                        <a:spcBef>
                          <a:spcPts val="350"/>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青：登録済みのスケジュール</a:t>
                      </a:r>
                      <a:br>
                        <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赤：希望シフトが承認待ちの状態</a:t>
                      </a:r>
                      <a:br>
                        <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黄：ほかの打刻グループでスケジュールが登録されている状態</a:t>
                      </a:r>
                    </a:p>
                  </a:txBody>
                  <a:tcP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983539768"/>
                  </a:ext>
                </a:extLst>
              </a:tr>
              <a:tr h="370840">
                <a:tc>
                  <a:txBody>
                    <a:bodyPr/>
                    <a:lstStyle/>
                    <a:p>
                      <a:endParaRPr kumimoji="1" lang="ja-JP" altLang="en-US"/>
                    </a:p>
                  </a:txBody>
                  <a:tcPr>
                    <a:solidFill>
                      <a:srgbClr val="54A250"/>
                    </a:solidFill>
                  </a:tcPr>
                </a:tc>
                <a:tc>
                  <a:txBody>
                    <a:bodyPr/>
                    <a:lstStyle/>
                    <a:p>
                      <a:pPr marL="93600" marR="0" lvl="0" indent="0" defTabSz="91440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勤務</a:t>
                      </a:r>
                      <a:r>
                        <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休憩の合計時間が表示されます。</a:t>
                      </a:r>
                    </a:p>
                  </a:txBody>
                  <a:tcPr anchor="ctr">
                    <a:solidFill>
                      <a:schemeClr val="bg1">
                        <a:lumMod val="85000"/>
                      </a:schemeClr>
                    </a:solidFill>
                  </a:tcPr>
                </a:tc>
                <a:extLst>
                  <a:ext uri="{0D108BD9-81ED-4DB2-BD59-A6C34878D82A}">
                    <a16:rowId xmlns:a16="http://schemas.microsoft.com/office/drawing/2014/main" val="325423856"/>
                  </a:ext>
                </a:extLst>
              </a:tr>
            </a:tbl>
          </a:graphicData>
        </a:graphic>
      </p:graphicFrame>
      <p:sp>
        <p:nvSpPr>
          <p:cNvPr id="24" name="楕円 23">
            <a:extLst>
              <a:ext uri="{FF2B5EF4-FFF2-40B4-BE49-F238E27FC236}">
                <a16:creationId xmlns:a16="http://schemas.microsoft.com/office/drawing/2014/main" id="{7B0F9F70-93A9-0F3D-38DA-95AEA10C2CC8}"/>
              </a:ext>
            </a:extLst>
          </p:cNvPr>
          <p:cNvSpPr/>
          <p:nvPr/>
        </p:nvSpPr>
        <p:spPr>
          <a:xfrm>
            <a:off x="855000" y="51253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25" name="楕円 24">
            <a:extLst>
              <a:ext uri="{FF2B5EF4-FFF2-40B4-BE49-F238E27FC236}">
                <a16:creationId xmlns:a16="http://schemas.microsoft.com/office/drawing/2014/main" id="{F8703327-B6B8-8CD6-456A-7A960F9E862F}"/>
              </a:ext>
            </a:extLst>
          </p:cNvPr>
          <p:cNvSpPr/>
          <p:nvPr/>
        </p:nvSpPr>
        <p:spPr>
          <a:xfrm>
            <a:off x="855000" y="57943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26" name="楕円 25">
            <a:extLst>
              <a:ext uri="{FF2B5EF4-FFF2-40B4-BE49-F238E27FC236}">
                <a16:creationId xmlns:a16="http://schemas.microsoft.com/office/drawing/2014/main" id="{C71FCB12-5AD9-6EEE-C354-4695632B65DF}"/>
              </a:ext>
            </a:extLst>
          </p:cNvPr>
          <p:cNvSpPr/>
          <p:nvPr/>
        </p:nvSpPr>
        <p:spPr>
          <a:xfrm>
            <a:off x="849050" y="6393062"/>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5178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1 </a:t>
            </a:r>
            <a:r>
              <a:rPr kumimoji="1" lang="ja-JP" altLang="en-US" dirty="0"/>
              <a:t>日次スケジュールを登録する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16</a:t>
            </a:fld>
            <a:endParaRPr lang="ja-JP" altLang="en-US" dirty="0"/>
          </a:p>
        </p:txBody>
      </p:sp>
      <p:grpSp>
        <p:nvGrpSpPr>
          <p:cNvPr id="2" name="グループ化 1">
            <a:extLst>
              <a:ext uri="{FF2B5EF4-FFF2-40B4-BE49-F238E27FC236}">
                <a16:creationId xmlns:a16="http://schemas.microsoft.com/office/drawing/2014/main" id="{09FA8904-EC36-5D05-68F1-CE768CCABAC0}"/>
              </a:ext>
            </a:extLst>
          </p:cNvPr>
          <p:cNvGrpSpPr/>
          <p:nvPr/>
        </p:nvGrpSpPr>
        <p:grpSpPr>
          <a:xfrm>
            <a:off x="369000" y="950400"/>
            <a:ext cx="6120000" cy="4004501"/>
            <a:chOff x="369000" y="950400"/>
            <a:chExt cx="6120000" cy="4004501"/>
          </a:xfrm>
        </p:grpSpPr>
        <p:sp>
          <p:nvSpPr>
            <p:cNvPr id="4" name="四角形: 角を丸くする 3">
              <a:extLst>
                <a:ext uri="{FF2B5EF4-FFF2-40B4-BE49-F238E27FC236}">
                  <a16:creationId xmlns:a16="http://schemas.microsoft.com/office/drawing/2014/main" id="{0A1B7E6C-2A59-7207-D0C6-098F8FF2536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メニューバーの［スケジュール］から、［日次スケジュール］をクリックします。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C613EFEF-3FE6-34FF-A8CF-7DF292C1C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6" name="グループ化 5">
            <a:extLst>
              <a:ext uri="{FF2B5EF4-FFF2-40B4-BE49-F238E27FC236}">
                <a16:creationId xmlns:a16="http://schemas.microsoft.com/office/drawing/2014/main" id="{D345A729-FF8F-AAFC-BE48-4829943745FF}"/>
              </a:ext>
            </a:extLst>
          </p:cNvPr>
          <p:cNvGrpSpPr/>
          <p:nvPr/>
        </p:nvGrpSpPr>
        <p:grpSpPr>
          <a:xfrm>
            <a:off x="369000" y="5184775"/>
            <a:ext cx="6120000" cy="4004501"/>
            <a:chOff x="369000" y="950400"/>
            <a:chExt cx="6120000" cy="4004501"/>
          </a:xfrm>
        </p:grpSpPr>
        <p:sp>
          <p:nvSpPr>
            <p:cNvPr id="7" name="四角形: 角を丸くする 6">
              <a:extLst>
                <a:ext uri="{FF2B5EF4-FFF2-40B4-BE49-F238E27FC236}">
                  <a16:creationId xmlns:a16="http://schemas.microsoft.com/office/drawing/2014/main" id="{639E19D4-6324-60DE-3DFB-7A2A1D87278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8" name="グラフィックス 7" descr="再生 単色塗りつぶし">
              <a:extLst>
                <a:ext uri="{FF2B5EF4-FFF2-40B4-BE49-F238E27FC236}">
                  <a16:creationId xmlns:a16="http://schemas.microsoft.com/office/drawing/2014/main" id="{4D96BAC1-953A-8350-496C-BBA3A735E7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20" name="テキスト プレースホルダー 1">
            <a:extLst>
              <a:ext uri="{FF2B5EF4-FFF2-40B4-BE49-F238E27FC236}">
                <a16:creationId xmlns:a16="http://schemas.microsoft.com/office/drawing/2014/main" id="{8DD1DF64-39E5-609D-A234-38036AC3779F}"/>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4"/>
              </a:rPr>
              <a:t>こちら</a:t>
            </a:r>
            <a:endParaRPr kumimoji="1" lang="ja-JP" altLang="en-US" dirty="0"/>
          </a:p>
        </p:txBody>
      </p:sp>
      <p:pic>
        <p:nvPicPr>
          <p:cNvPr id="14" name="図 13">
            <a:extLst>
              <a:ext uri="{FF2B5EF4-FFF2-40B4-BE49-F238E27FC236}">
                <a16:creationId xmlns:a16="http://schemas.microsoft.com/office/drawing/2014/main" id="{645D98BB-45C7-D2D6-CA0B-DB3FE7CDA58B}"/>
              </a:ext>
            </a:extLst>
          </p:cNvPr>
          <p:cNvPicPr>
            <a:picLocks noChangeAspect="1"/>
          </p:cNvPicPr>
          <p:nvPr/>
        </p:nvPicPr>
        <p:blipFill>
          <a:blip r:embed="rId5"/>
          <a:stretch>
            <a:fillRect/>
          </a:stretch>
        </p:blipFill>
        <p:spPr>
          <a:xfrm>
            <a:off x="549000" y="1648800"/>
            <a:ext cx="5760000" cy="2757007"/>
          </a:xfrm>
          <a:prstGeom prst="rect">
            <a:avLst/>
          </a:prstGeom>
          <a:effectLst>
            <a:outerShdw blurRad="63500" sx="102000" sy="102000" algn="ctr" rotWithShape="0">
              <a:prstClr val="black">
                <a:alpha val="40000"/>
              </a:prstClr>
            </a:outerShdw>
          </a:effectLst>
        </p:spPr>
      </p:pic>
      <p:sp>
        <p:nvSpPr>
          <p:cNvPr id="10" name="四角形: 角を丸くする 9">
            <a:extLst>
              <a:ext uri="{FF2B5EF4-FFF2-40B4-BE49-F238E27FC236}">
                <a16:creationId xmlns:a16="http://schemas.microsoft.com/office/drawing/2014/main" id="{02EE6FBD-B083-393C-181D-1147D9489247}"/>
              </a:ext>
            </a:extLst>
          </p:cNvPr>
          <p:cNvSpPr/>
          <p:nvPr/>
        </p:nvSpPr>
        <p:spPr>
          <a:xfrm>
            <a:off x="548434" y="1848471"/>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62D1237-C4AE-419D-4A9C-F0B262BA0723}"/>
              </a:ext>
            </a:extLst>
          </p:cNvPr>
          <p:cNvSpPr/>
          <p:nvPr/>
        </p:nvSpPr>
        <p:spPr>
          <a:xfrm>
            <a:off x="1371600" y="1848471"/>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4AFB5E6E-033E-0EDB-E5BA-3BD627D0EEC4}"/>
              </a:ext>
            </a:extLst>
          </p:cNvPr>
          <p:cNvPicPr>
            <a:picLocks noChangeAspect="1"/>
          </p:cNvPicPr>
          <p:nvPr/>
        </p:nvPicPr>
        <p:blipFill>
          <a:blip r:embed="rId6"/>
          <a:stretch>
            <a:fillRect/>
          </a:stretch>
        </p:blipFill>
        <p:spPr>
          <a:xfrm>
            <a:off x="549000" y="5929975"/>
            <a:ext cx="5760000" cy="2760000"/>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645F3963-31DC-B19D-8600-BC6DFEE5D4C9}"/>
              </a:ext>
            </a:extLst>
          </p:cNvPr>
          <p:cNvSpPr/>
          <p:nvPr/>
        </p:nvSpPr>
        <p:spPr>
          <a:xfrm>
            <a:off x="3172304" y="7416000"/>
            <a:ext cx="637696" cy="1800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019B6690-F1CA-A4AC-ED61-8524407E0CC1}"/>
              </a:ext>
            </a:extLst>
          </p:cNvPr>
          <p:cNvSpPr/>
          <p:nvPr/>
        </p:nvSpPr>
        <p:spPr>
          <a:xfrm>
            <a:off x="767509" y="6556375"/>
            <a:ext cx="5493591" cy="823961"/>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228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1 </a:t>
            </a:r>
            <a:r>
              <a:rPr kumimoji="1" lang="ja-JP" altLang="en-US" dirty="0"/>
              <a:t>日次スケジュールを登録する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17</a:t>
            </a:fld>
            <a:endParaRPr lang="ja-JP" altLang="en-US" dirty="0"/>
          </a:p>
        </p:txBody>
      </p:sp>
      <p:sp>
        <p:nvSpPr>
          <p:cNvPr id="21" name="テキスト プレースホルダー 1">
            <a:extLst>
              <a:ext uri="{FF2B5EF4-FFF2-40B4-BE49-F238E27FC236}">
                <a16:creationId xmlns:a16="http://schemas.microsoft.com/office/drawing/2014/main" id="{87A5435B-0778-220A-1E32-5AA1F9BB14E7}"/>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2" name="グループ化 21">
            <a:extLst>
              <a:ext uri="{FF2B5EF4-FFF2-40B4-BE49-F238E27FC236}">
                <a16:creationId xmlns:a16="http://schemas.microsoft.com/office/drawing/2014/main" id="{02AB3FDE-B017-BC77-E4F7-7157C66620BF}"/>
              </a:ext>
            </a:extLst>
          </p:cNvPr>
          <p:cNvGrpSpPr/>
          <p:nvPr/>
        </p:nvGrpSpPr>
        <p:grpSpPr>
          <a:xfrm>
            <a:off x="369000" y="950400"/>
            <a:ext cx="6120000" cy="4004501"/>
            <a:chOff x="369000" y="950400"/>
            <a:chExt cx="6120000" cy="4004501"/>
          </a:xfrm>
        </p:grpSpPr>
        <p:sp>
          <p:nvSpPr>
            <p:cNvPr id="23" name="四角形: 角を丸くする 22">
              <a:extLst>
                <a:ext uri="{FF2B5EF4-FFF2-40B4-BE49-F238E27FC236}">
                  <a16:creationId xmlns:a16="http://schemas.microsoft.com/office/drawing/2014/main" id="{2E8EF303-0076-1528-BA9B-6EF4CF51A6B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スケジュールを編集したい従業員にチェックを入れて、</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［ライン作成］をクリックします。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4" name="グラフィックス 23" descr="再生 単色塗りつぶし">
              <a:extLst>
                <a:ext uri="{FF2B5EF4-FFF2-40B4-BE49-F238E27FC236}">
                  <a16:creationId xmlns:a16="http://schemas.microsoft.com/office/drawing/2014/main" id="{94C8AFB1-43EC-D4DA-D26E-469D5DB007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5" name="グループ化 24">
            <a:extLst>
              <a:ext uri="{FF2B5EF4-FFF2-40B4-BE49-F238E27FC236}">
                <a16:creationId xmlns:a16="http://schemas.microsoft.com/office/drawing/2014/main" id="{A6CC7C6A-BECF-AAD7-37CB-2A85FB001C08}"/>
              </a:ext>
            </a:extLst>
          </p:cNvPr>
          <p:cNvGrpSpPr/>
          <p:nvPr/>
        </p:nvGrpSpPr>
        <p:grpSpPr>
          <a:xfrm>
            <a:off x="369000" y="5184775"/>
            <a:ext cx="6120000" cy="4004501"/>
            <a:chOff x="369000" y="950400"/>
            <a:chExt cx="6120000" cy="4004501"/>
          </a:xfrm>
        </p:grpSpPr>
        <p:sp>
          <p:nvSpPr>
            <p:cNvPr id="26" name="四角形: 角を丸くする 25">
              <a:extLst>
                <a:ext uri="{FF2B5EF4-FFF2-40B4-BE49-F238E27FC236}">
                  <a16:creationId xmlns:a16="http://schemas.microsoft.com/office/drawing/2014/main" id="{F8E4234F-F58A-1ABA-77BA-F2F7D7E54388}"/>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項目に時間を入力し、［保存］をクリックします。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7" name="グラフィックス 26" descr="再生 単色塗りつぶし">
              <a:extLst>
                <a:ext uri="{FF2B5EF4-FFF2-40B4-BE49-F238E27FC236}">
                  <a16:creationId xmlns:a16="http://schemas.microsoft.com/office/drawing/2014/main" id="{4E879BED-EF6A-67F4-4A86-DB7CE8C7E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6D1D8D73-68B2-7A78-9407-32C1E48E94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9000" y="1800000"/>
            <a:ext cx="5760000" cy="275399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0BF0CCC4-E5AA-23AB-069A-6E5BBB478725}"/>
              </a:ext>
            </a:extLst>
          </p:cNvPr>
          <p:cNvSpPr/>
          <p:nvPr/>
        </p:nvSpPr>
        <p:spPr>
          <a:xfrm>
            <a:off x="786395" y="3736975"/>
            <a:ext cx="152400" cy="154657"/>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86697438-CEAB-6598-EA26-D9083BF8E829}"/>
              </a:ext>
            </a:extLst>
          </p:cNvPr>
          <p:cNvSpPr/>
          <p:nvPr/>
        </p:nvSpPr>
        <p:spPr>
          <a:xfrm>
            <a:off x="786395" y="2332388"/>
            <a:ext cx="458205" cy="20036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B45D378-76BB-C93B-F46F-8CA495F691C6}"/>
              </a:ext>
            </a:extLst>
          </p:cNvPr>
          <p:cNvPicPr>
            <a:picLocks noChangeAspect="1"/>
          </p:cNvPicPr>
          <p:nvPr/>
        </p:nvPicPr>
        <p:blipFill>
          <a:blip r:embed="rId6"/>
          <a:stretch>
            <a:fillRect/>
          </a:stretch>
        </p:blipFill>
        <p:spPr>
          <a:xfrm>
            <a:off x="549000" y="5929200"/>
            <a:ext cx="5760000" cy="2748000"/>
          </a:xfrm>
          <a:prstGeom prst="rect">
            <a:avLst/>
          </a:prstGeom>
          <a:effectLst>
            <a:outerShdw blurRad="63500" sx="102000" sy="102000" algn="ctr" rotWithShape="0">
              <a:prstClr val="black">
                <a:alpha val="40000"/>
              </a:prstClr>
            </a:outerShdw>
          </a:effectLst>
        </p:spPr>
      </p:pic>
      <p:sp>
        <p:nvSpPr>
          <p:cNvPr id="31" name="四角形: 角を丸くする 30">
            <a:extLst>
              <a:ext uri="{FF2B5EF4-FFF2-40B4-BE49-F238E27FC236}">
                <a16:creationId xmlns:a16="http://schemas.microsoft.com/office/drawing/2014/main" id="{ABFED042-8579-4EAE-3D04-B1CA4E494615}"/>
              </a:ext>
            </a:extLst>
          </p:cNvPr>
          <p:cNvSpPr/>
          <p:nvPr/>
        </p:nvSpPr>
        <p:spPr>
          <a:xfrm>
            <a:off x="3352800" y="8308975"/>
            <a:ext cx="457200" cy="2286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683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1 </a:t>
            </a:r>
            <a:r>
              <a:rPr kumimoji="1" lang="ja-JP" altLang="en-US" dirty="0"/>
              <a:t>日次スケジュールを登録する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18</a:t>
            </a:fld>
            <a:endParaRPr lang="ja-JP" altLang="en-US" dirty="0"/>
          </a:p>
        </p:txBody>
      </p:sp>
      <p:sp>
        <p:nvSpPr>
          <p:cNvPr id="21" name="テキスト プレースホルダー 1">
            <a:extLst>
              <a:ext uri="{FF2B5EF4-FFF2-40B4-BE49-F238E27FC236}">
                <a16:creationId xmlns:a16="http://schemas.microsoft.com/office/drawing/2014/main" id="{87A5435B-0778-220A-1E32-5AA1F9BB14E7}"/>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2" name="グループ化 21">
            <a:extLst>
              <a:ext uri="{FF2B5EF4-FFF2-40B4-BE49-F238E27FC236}">
                <a16:creationId xmlns:a16="http://schemas.microsoft.com/office/drawing/2014/main" id="{02AB3FDE-B017-BC77-E4F7-7157C66620BF}"/>
              </a:ext>
            </a:extLst>
          </p:cNvPr>
          <p:cNvGrpSpPr/>
          <p:nvPr/>
        </p:nvGrpSpPr>
        <p:grpSpPr>
          <a:xfrm>
            <a:off x="369000" y="950400"/>
            <a:ext cx="6120000" cy="4004501"/>
            <a:chOff x="369000" y="950400"/>
            <a:chExt cx="6120000" cy="4004501"/>
          </a:xfrm>
        </p:grpSpPr>
        <p:sp>
          <p:nvSpPr>
            <p:cNvPr id="23" name="四角形: 角を丸くする 22">
              <a:extLst>
                <a:ext uri="{FF2B5EF4-FFF2-40B4-BE49-F238E27FC236}">
                  <a16:creationId xmlns:a16="http://schemas.microsoft.com/office/drawing/2014/main" id="{2E8EF303-0076-1528-BA9B-6EF4CF51A6B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dirty="0">
                  <a:solidFill>
                    <a:schemeClr val="tx1"/>
                  </a:solidFill>
                  <a:latin typeface="HG丸ｺﾞｼｯｸM-PRO" panose="020F0600000000000000" pitchFamily="50" charset="-128"/>
                  <a:ea typeface="HG丸ｺﾞｼｯｸM-PRO" panose="020F0600000000000000" pitchFamily="50" charset="-128"/>
                </a:rPr>
                <a:t>必要に応じてスケジュールを調整します。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4" name="グラフィックス 23" descr="再生 単色塗りつぶし">
              <a:extLst>
                <a:ext uri="{FF2B5EF4-FFF2-40B4-BE49-F238E27FC236}">
                  <a16:creationId xmlns:a16="http://schemas.microsoft.com/office/drawing/2014/main" id="{94C8AFB1-43EC-D4DA-D26E-469D5DB007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6" name="四角形: 角を丸くする 25">
            <a:extLst>
              <a:ext uri="{FF2B5EF4-FFF2-40B4-BE49-F238E27FC236}">
                <a16:creationId xmlns:a16="http://schemas.microsoft.com/office/drawing/2014/main" id="{F8E4234F-F58A-1ABA-77BA-F2F7D7E54388}"/>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6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［保存］をクリックします。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図 9">
            <a:extLst>
              <a:ext uri="{FF2B5EF4-FFF2-40B4-BE49-F238E27FC236}">
                <a16:creationId xmlns:a16="http://schemas.microsoft.com/office/drawing/2014/main" id="{6D038ED6-0E8F-02FD-1C79-C296D112D70F}"/>
              </a:ext>
            </a:extLst>
          </p:cNvPr>
          <p:cNvPicPr>
            <a:picLocks noChangeAspect="1"/>
          </p:cNvPicPr>
          <p:nvPr/>
        </p:nvPicPr>
        <p:blipFill>
          <a:blip r:embed="rId5"/>
          <a:stretch>
            <a:fillRect/>
          </a:stretch>
        </p:blipFill>
        <p:spPr>
          <a:xfrm>
            <a:off x="549000" y="2151786"/>
            <a:ext cx="5760000" cy="524502"/>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63A61326-932D-D738-B1F2-833A111DFA7E}"/>
              </a:ext>
            </a:extLst>
          </p:cNvPr>
          <p:cNvPicPr>
            <a:picLocks noChangeAspect="1"/>
          </p:cNvPicPr>
          <p:nvPr/>
        </p:nvPicPr>
        <p:blipFill>
          <a:blip r:embed="rId5"/>
          <a:stretch>
            <a:fillRect/>
          </a:stretch>
        </p:blipFill>
        <p:spPr>
          <a:xfrm>
            <a:off x="549000" y="3562937"/>
            <a:ext cx="5760000" cy="524502"/>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8109D8A1-D366-80B6-2A50-16AFDCCA71ED}"/>
              </a:ext>
            </a:extLst>
          </p:cNvPr>
          <p:cNvSpPr/>
          <p:nvPr/>
        </p:nvSpPr>
        <p:spPr>
          <a:xfrm>
            <a:off x="447605" y="1819386"/>
            <a:ext cx="5962791" cy="984487"/>
          </a:xfrm>
          <a:prstGeom prst="roundRect">
            <a:avLst>
              <a:gd name="adj" fmla="val 6347"/>
            </a:avLst>
          </a:prstGeom>
          <a:noFill/>
          <a:ln>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AFB20F1E-7E0A-CA08-3B6C-D27B1EF3108C}"/>
              </a:ext>
            </a:extLst>
          </p:cNvPr>
          <p:cNvSpPr/>
          <p:nvPr/>
        </p:nvSpPr>
        <p:spPr>
          <a:xfrm>
            <a:off x="549000" y="1639386"/>
            <a:ext cx="5760000" cy="360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54A250"/>
                </a:solidFill>
                <a:latin typeface="HG丸ｺﾞｼｯｸM-PRO" panose="020F0600000000000000" pitchFamily="50" charset="-128"/>
                <a:ea typeface="HG丸ｺﾞｼｯｸM-PRO" panose="020F0600000000000000" pitchFamily="50" charset="-128"/>
              </a:rPr>
              <a:t>スライドバーにカーソルを合わせて左右に動かすと、時間帯を変更できます。</a:t>
            </a:r>
          </a:p>
        </p:txBody>
      </p:sp>
      <p:sp>
        <p:nvSpPr>
          <p:cNvPr id="13" name="四角形: 角を丸くする 12">
            <a:extLst>
              <a:ext uri="{FF2B5EF4-FFF2-40B4-BE49-F238E27FC236}">
                <a16:creationId xmlns:a16="http://schemas.microsoft.com/office/drawing/2014/main" id="{E7A5CBDE-693D-E773-B53A-62F5CF743250}"/>
              </a:ext>
            </a:extLst>
          </p:cNvPr>
          <p:cNvSpPr/>
          <p:nvPr/>
        </p:nvSpPr>
        <p:spPr>
          <a:xfrm>
            <a:off x="447605" y="3209688"/>
            <a:ext cx="5962791" cy="984487"/>
          </a:xfrm>
          <a:prstGeom prst="roundRect">
            <a:avLst>
              <a:gd name="adj" fmla="val 6347"/>
            </a:avLst>
          </a:prstGeom>
          <a:noFill/>
          <a:ln>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160981F-79C4-4687-343C-8DFFB7228701}"/>
              </a:ext>
            </a:extLst>
          </p:cNvPr>
          <p:cNvSpPr/>
          <p:nvPr/>
        </p:nvSpPr>
        <p:spPr>
          <a:xfrm>
            <a:off x="549000" y="3032864"/>
            <a:ext cx="5760000" cy="360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54A250"/>
                </a:solidFill>
                <a:latin typeface="HG丸ｺﾞｼｯｸM-PRO" panose="020F0600000000000000" pitchFamily="50" charset="-128"/>
                <a:ea typeface="HG丸ｺﾞｼｯｸM-PRO" panose="020F0600000000000000" pitchFamily="50" charset="-128"/>
              </a:rPr>
              <a:t>左右矢印のマウスポインタを</a:t>
            </a:r>
            <a:r>
              <a:rPr kumimoji="1" lang="ja-JP" altLang="en-US" sz="1100" b="1" dirty="0">
                <a:solidFill>
                  <a:srgbClr val="54A250"/>
                </a:solidFill>
                <a:latin typeface="HG丸ｺﾞｼｯｸM-PRO" panose="020F0600000000000000" pitchFamily="50" charset="-128"/>
                <a:ea typeface="HG丸ｺﾞｼｯｸM-PRO" panose="020F0600000000000000" pitchFamily="50" charset="-128"/>
              </a:rPr>
              <a:t>左右に動かすと、時間幅を変更できます。</a:t>
            </a:r>
          </a:p>
        </p:txBody>
      </p:sp>
      <p:sp>
        <p:nvSpPr>
          <p:cNvPr id="14" name="楕円 13">
            <a:extLst>
              <a:ext uri="{FF2B5EF4-FFF2-40B4-BE49-F238E27FC236}">
                <a16:creationId xmlns:a16="http://schemas.microsoft.com/office/drawing/2014/main" id="{20033C1F-4B1A-0426-654B-68A324A84026}"/>
              </a:ext>
            </a:extLst>
          </p:cNvPr>
          <p:cNvSpPr/>
          <p:nvPr/>
        </p:nvSpPr>
        <p:spPr>
          <a:xfrm>
            <a:off x="2614261" y="3688338"/>
            <a:ext cx="433739" cy="39910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8190164-8546-3E0D-A6E6-02569572C428}"/>
              </a:ext>
            </a:extLst>
          </p:cNvPr>
          <p:cNvSpPr txBox="1"/>
          <p:nvPr/>
        </p:nvSpPr>
        <p:spPr>
          <a:xfrm>
            <a:off x="2614261" y="3672859"/>
            <a:ext cx="305630" cy="369332"/>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a:t>
            </a:r>
          </a:p>
        </p:txBody>
      </p:sp>
      <p:pic>
        <p:nvPicPr>
          <p:cNvPr id="17" name="グラフィックス 16" descr="右向き指示マーク 単色塗りつぶし">
            <a:extLst>
              <a:ext uri="{FF2B5EF4-FFF2-40B4-BE49-F238E27FC236}">
                <a16:creationId xmlns:a16="http://schemas.microsoft.com/office/drawing/2014/main" id="{F121725D-6EA9-99B7-F8B9-BA2780DDA0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2767077" y="2449147"/>
            <a:ext cx="204724" cy="204724"/>
          </a:xfrm>
          <a:prstGeom prst="rect">
            <a:avLst/>
          </a:prstGeom>
        </p:spPr>
      </p:pic>
      <p:sp>
        <p:nvSpPr>
          <p:cNvPr id="18" name="楕円 17">
            <a:extLst>
              <a:ext uri="{FF2B5EF4-FFF2-40B4-BE49-F238E27FC236}">
                <a16:creationId xmlns:a16="http://schemas.microsoft.com/office/drawing/2014/main" id="{18017964-3775-46D8-6F5F-D4CA07B2E404}"/>
              </a:ext>
            </a:extLst>
          </p:cNvPr>
          <p:cNvSpPr/>
          <p:nvPr/>
        </p:nvSpPr>
        <p:spPr>
          <a:xfrm>
            <a:off x="2652569" y="2334852"/>
            <a:ext cx="433739" cy="39910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9E4F2763-2334-41D6-3334-015AE8C155AD}"/>
              </a:ext>
            </a:extLst>
          </p:cNvPr>
          <p:cNvPicPr>
            <a:picLocks noChangeAspect="1"/>
          </p:cNvPicPr>
          <p:nvPr/>
        </p:nvPicPr>
        <p:blipFill>
          <a:blip r:embed="rId8"/>
          <a:stretch>
            <a:fillRect/>
          </a:stretch>
        </p:blipFill>
        <p:spPr>
          <a:xfrm>
            <a:off x="549000" y="5929200"/>
            <a:ext cx="5760000" cy="2754002"/>
          </a:xfrm>
          <a:prstGeom prst="rect">
            <a:avLst/>
          </a:prstGeom>
          <a:effectLst>
            <a:outerShdw blurRad="63500" sx="102000" sy="102000" algn="ctr" rotWithShape="0">
              <a:prstClr val="black">
                <a:alpha val="40000"/>
              </a:prstClr>
            </a:outerShdw>
          </a:effectLst>
        </p:spPr>
      </p:pic>
      <p:sp>
        <p:nvSpPr>
          <p:cNvPr id="31" name="四角形: 角を丸くする 30">
            <a:extLst>
              <a:ext uri="{FF2B5EF4-FFF2-40B4-BE49-F238E27FC236}">
                <a16:creationId xmlns:a16="http://schemas.microsoft.com/office/drawing/2014/main" id="{ABFED042-8579-4EAE-3D04-B1CA4E494615}"/>
              </a:ext>
            </a:extLst>
          </p:cNvPr>
          <p:cNvSpPr/>
          <p:nvPr/>
        </p:nvSpPr>
        <p:spPr>
          <a:xfrm>
            <a:off x="3124201" y="8092964"/>
            <a:ext cx="685800" cy="25783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850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ja-JP" altLang="en-US" dirty="0"/>
              <a:t>月次スケジュール｜概要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19</a:t>
            </a:fld>
            <a:endParaRPr lang="ja-JP" altLang="en-US" dirty="0"/>
          </a:p>
        </p:txBody>
      </p:sp>
      <p:grpSp>
        <p:nvGrpSpPr>
          <p:cNvPr id="11" name="グループ化 10">
            <a:extLst>
              <a:ext uri="{FF2B5EF4-FFF2-40B4-BE49-F238E27FC236}">
                <a16:creationId xmlns:a16="http://schemas.microsoft.com/office/drawing/2014/main" id="{34FFD77B-05DF-7401-74C4-E43600674583}"/>
              </a:ext>
            </a:extLst>
          </p:cNvPr>
          <p:cNvGrpSpPr/>
          <p:nvPr/>
        </p:nvGrpSpPr>
        <p:grpSpPr>
          <a:xfrm>
            <a:off x="366823" y="900000"/>
            <a:ext cx="6300000" cy="360000"/>
            <a:chOff x="414047" y="1728889"/>
            <a:chExt cx="6042992" cy="356680"/>
          </a:xfrm>
        </p:grpSpPr>
        <p:sp>
          <p:nvSpPr>
            <p:cNvPr id="12" name="正方形/長方形 11">
              <a:extLst>
                <a:ext uri="{FF2B5EF4-FFF2-40B4-BE49-F238E27FC236}">
                  <a16:creationId xmlns:a16="http://schemas.microsoft.com/office/drawing/2014/main" id="{43B9CA28-C171-B7FC-DC28-910C840A8235}"/>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メニュー紹介</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Google Shape;113;p23">
              <a:extLst>
                <a:ext uri="{FF2B5EF4-FFF2-40B4-BE49-F238E27FC236}">
                  <a16:creationId xmlns:a16="http://schemas.microsoft.com/office/drawing/2014/main" id="{9D914C22-9EE0-5A64-7375-728FCD67DAED}"/>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pic>
        <p:nvPicPr>
          <p:cNvPr id="2" name="図 1">
            <a:extLst>
              <a:ext uri="{FF2B5EF4-FFF2-40B4-BE49-F238E27FC236}">
                <a16:creationId xmlns:a16="http://schemas.microsoft.com/office/drawing/2014/main" id="{6E16BAB6-FE42-AF67-A34C-568D4C5426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233" y="2218620"/>
            <a:ext cx="5569533" cy="1617367"/>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8ACF86CB-5BE1-4745-01F4-70FE76418546}"/>
              </a:ext>
            </a:extLst>
          </p:cNvPr>
          <p:cNvSpPr/>
          <p:nvPr/>
        </p:nvSpPr>
        <p:spPr>
          <a:xfrm>
            <a:off x="4648200" y="2400351"/>
            <a:ext cx="551545" cy="15760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81D153D-9813-45F3-9CC3-C446B9A47515}"/>
              </a:ext>
            </a:extLst>
          </p:cNvPr>
          <p:cNvSpPr/>
          <p:nvPr/>
        </p:nvSpPr>
        <p:spPr>
          <a:xfrm>
            <a:off x="1828800" y="3117426"/>
            <a:ext cx="304800" cy="193435"/>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32">
            <a:extLst>
              <a:ext uri="{FF2B5EF4-FFF2-40B4-BE49-F238E27FC236}">
                <a16:creationId xmlns:a16="http://schemas.microsoft.com/office/drawing/2014/main" id="{CBCC1EDD-F9D8-D394-8EF0-0F4428E47F6C}"/>
              </a:ext>
            </a:extLst>
          </p:cNvPr>
          <p:cNvGraphicFramePr>
            <a:graphicFrameLocks noGrp="1"/>
          </p:cNvGraphicFramePr>
          <p:nvPr>
            <p:extLst>
              <p:ext uri="{D42A27DB-BD31-4B8C-83A1-F6EECF244321}">
                <p14:modId xmlns:p14="http://schemas.microsoft.com/office/powerpoint/2010/main" val="3054270293"/>
              </p:ext>
            </p:extLst>
          </p:nvPr>
        </p:nvGraphicFramePr>
        <p:xfrm>
          <a:off x="644232" y="5101978"/>
          <a:ext cx="5569533" cy="2209800"/>
        </p:xfrm>
        <a:graphic>
          <a:graphicData uri="http://schemas.openxmlformats.org/drawingml/2006/table">
            <a:tbl>
              <a:tblPr firstRow="1" bandRow="1">
                <a:tableStyleId>{5C22544A-7EE6-4342-B048-85BDC9FD1C3A}</a:tableStyleId>
              </a:tblPr>
              <a:tblGrid>
                <a:gridCol w="914096">
                  <a:extLst>
                    <a:ext uri="{9D8B030D-6E8A-4147-A177-3AD203B41FA5}">
                      <a16:colId xmlns:a16="http://schemas.microsoft.com/office/drawing/2014/main" val="3139634513"/>
                    </a:ext>
                  </a:extLst>
                </a:gridCol>
                <a:gridCol w="4655437">
                  <a:extLst>
                    <a:ext uri="{9D8B030D-6E8A-4147-A177-3AD203B41FA5}">
                      <a16:colId xmlns:a16="http://schemas.microsoft.com/office/drawing/2014/main" val="336272865"/>
                    </a:ext>
                  </a:extLst>
                </a:gridCol>
              </a:tblGrid>
              <a:tr h="370840">
                <a:tc>
                  <a:txBody>
                    <a:bodyPr/>
                    <a:lstStyle/>
                    <a:p>
                      <a:endParaRPr kumimoji="1" lang="ja-JP" altLang="en-US" dirty="0"/>
                    </a:p>
                  </a:txBody>
                  <a:tcPr>
                    <a:lnB w="12700" cap="flat" cmpd="sng" algn="ctr">
                      <a:solidFill>
                        <a:schemeClr val="bg1"/>
                      </a:solidFill>
                      <a:prstDash val="solid"/>
                      <a:round/>
                      <a:headEnd type="none" w="med" len="med"/>
                      <a:tailEnd type="none" w="med" len="med"/>
                    </a:lnB>
                    <a:solidFill>
                      <a:srgbClr val="54A250"/>
                    </a:solidFill>
                  </a:tcPr>
                </a:tc>
                <a:tc>
                  <a:txBody>
                    <a:bodyPr/>
                    <a:lstStyle/>
                    <a:p>
                      <a:pPr marL="92075">
                        <a:lnSpc>
                          <a:spcPct val="100000"/>
                        </a:lnSpc>
                        <a:spcBef>
                          <a:spcPts val="350"/>
                        </a:spcBef>
                      </a:pPr>
                      <a:r>
                        <a:rPr lang="en-US" altLang="ja-JP" sz="1200" b="0" spc="1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3</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で作</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成</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し</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た</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テ</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ン</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プ</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レ</a:t>
                      </a:r>
                      <a:r>
                        <a:rPr lang="ja-JP" altLang="en-US"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ー</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ト</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を</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ア</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ッ</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プ</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ロ</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ー</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ド</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し</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ま</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す</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endParaRPr lang="en-US" altLang="ja-JP"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8554456"/>
                  </a:ext>
                </a:extLst>
              </a:tr>
              <a:tr h="370840">
                <a:tc>
                  <a:txBody>
                    <a:bodyPr/>
                    <a:lstStyle/>
                    <a:p>
                      <a:endParaRPr kumimoji="1" lang="ja-JP" altLang="en-US" dirty="0"/>
                    </a:p>
                  </a:txBody>
                  <a:tcPr>
                    <a:lnT w="12700" cap="flat" cmpd="sng" algn="ctr">
                      <a:solidFill>
                        <a:schemeClr val="bg1"/>
                      </a:solidFill>
                      <a:prstDash val="solid"/>
                      <a:round/>
                      <a:headEnd type="none" w="med" len="med"/>
                      <a:tailEnd type="none" w="med" len="med"/>
                    </a:lnT>
                    <a:solidFill>
                      <a:srgbClr val="54A250"/>
                    </a:solidFill>
                  </a:tcPr>
                </a:tc>
                <a:tc>
                  <a:txBody>
                    <a:bodyPr/>
                    <a:lstStyle/>
                    <a:p>
                      <a:pPr marL="92075">
                        <a:lnSpc>
                          <a:spcPct val="100000"/>
                        </a:lnSpc>
                        <a:spcBef>
                          <a:spcPts val="350"/>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従業員にスケジュールをメ</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ー</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ル送信できます。</a:t>
                      </a:r>
                      <a:endPar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983539768"/>
                  </a:ext>
                </a:extLst>
              </a:tr>
              <a:tr h="370840">
                <a:tc>
                  <a:txBody>
                    <a:bodyPr/>
                    <a:lstStyle/>
                    <a:p>
                      <a:endParaRPr kumimoji="1" lang="ja-JP" altLang="en-US"/>
                    </a:p>
                  </a:txBody>
                  <a:tcPr>
                    <a:solidFill>
                      <a:srgbClr val="54A250"/>
                    </a:solidFill>
                  </a:tcPr>
                </a:tc>
                <a:tc>
                  <a:txBody>
                    <a:bodyPr/>
                    <a:lstStyle/>
                    <a:p>
                      <a:pPr marL="93600" marR="0" lvl="0" indent="0" defTabSz="914400" eaLnBrk="1" fontAlgn="auto" latinLnBrk="0" hangingPunct="1">
                        <a:lnSpc>
                          <a:spcPct val="100000"/>
                        </a:lnSpc>
                        <a:spcBef>
                          <a:spcPts val="0"/>
                        </a:spcBef>
                        <a:spcAft>
                          <a:spcPts val="0"/>
                        </a:spcAft>
                        <a:buClrTx/>
                        <a:buSzTx/>
                        <a:buFontTx/>
                        <a:buNone/>
                        <a:tabLst/>
                        <a:defRPr/>
                      </a:pPr>
                      <a:r>
                        <a:rPr lang="en-US" altLang="ja-JP" sz="1200" dirty="0">
                          <a:solidFill>
                            <a:schemeClr val="dk1"/>
                          </a:solidFill>
                          <a:effectLst/>
                          <a:latin typeface="HG丸ｺﾞｼｯｸM-PRO" panose="020F0600000000000000" pitchFamily="50" charset="-128"/>
                          <a:ea typeface="HG丸ｺﾞｼｯｸM-PRO" panose="020F0600000000000000" pitchFamily="50" charset="-128"/>
                          <a:cs typeface="+mn-cs"/>
                        </a:rPr>
                        <a:t>CSV</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cs typeface="+mn-cs"/>
                        </a:rPr>
                        <a:t>でスケジュール登録する場合に利用するテンプレートをダウンロードできます。</a:t>
                      </a:r>
                      <a:endPar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1440">
                        <a:lnSpc>
                          <a:spcPct val="100000"/>
                        </a:lnSpc>
                        <a:spcBef>
                          <a:spcPts val="10"/>
                        </a:spcBef>
                      </a:pPr>
                      <a:r>
                        <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単月毎の登録が必要です。</a:t>
                      </a:r>
                    </a:p>
                  </a:txBody>
                  <a:tcPr>
                    <a:solidFill>
                      <a:schemeClr val="bg1">
                        <a:lumMod val="85000"/>
                      </a:schemeClr>
                    </a:solidFill>
                  </a:tcPr>
                </a:tc>
                <a:extLst>
                  <a:ext uri="{0D108BD9-81ED-4DB2-BD59-A6C34878D82A}">
                    <a16:rowId xmlns:a16="http://schemas.microsoft.com/office/drawing/2014/main" val="325423856"/>
                  </a:ext>
                </a:extLst>
              </a:tr>
              <a:tr h="370840">
                <a:tc>
                  <a:txBody>
                    <a:bodyPr/>
                    <a:lstStyle/>
                    <a:p>
                      <a:endParaRPr kumimoji="1" lang="ja-JP" altLang="en-US" dirty="0"/>
                    </a:p>
                  </a:txBody>
                  <a:tcPr>
                    <a:solidFill>
                      <a:srgbClr val="54A250"/>
                    </a:solidFill>
                  </a:tcPr>
                </a:tc>
                <a:tc>
                  <a:txBody>
                    <a:bodyPr/>
                    <a:lstStyle/>
                    <a:p>
                      <a:pPr marL="92075">
                        <a:lnSpc>
                          <a:spcPct val="100000"/>
                        </a:lnSpc>
                        <a:spcBef>
                          <a:spcPts val="355"/>
                        </a:spcBef>
                      </a:pP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調整し</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た</a:t>
                      </a:r>
                      <a:r>
                        <a:rPr lang="ja-JP" altLang="en-US"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ス</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ケジュール</a:t>
                      </a:r>
                      <a:r>
                        <a:rPr lang="ja-JP" altLang="en-US" sz="1200" b="0" spc="-1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を</a:t>
                      </a:r>
                      <a:r>
                        <a:rPr lang="en-US" altLang="ja-JP"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X</a:t>
                      </a:r>
                      <a:r>
                        <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S</a:t>
                      </a:r>
                      <a:r>
                        <a:rPr lang="en-US" altLang="ja-JP"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L</a:t>
                      </a:r>
                      <a:r>
                        <a:rPr lang="en-US" altLang="ja-JP"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X</a:t>
                      </a:r>
                      <a:r>
                        <a:rPr lang="ja-JP" altLang="en-US" sz="1200" b="0" spc="3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に</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て</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出</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力できます。</a:t>
                      </a:r>
                    </a:p>
                  </a:txBody>
                  <a:tcPr anchor="ctr">
                    <a:solidFill>
                      <a:schemeClr val="bg1">
                        <a:lumMod val="85000"/>
                      </a:schemeClr>
                    </a:solidFill>
                  </a:tcPr>
                </a:tc>
                <a:extLst>
                  <a:ext uri="{0D108BD9-81ED-4DB2-BD59-A6C34878D82A}">
                    <a16:rowId xmlns:a16="http://schemas.microsoft.com/office/drawing/2014/main" val="2818199551"/>
                  </a:ext>
                </a:extLst>
              </a:tr>
              <a:tr h="370840">
                <a:tc>
                  <a:txBody>
                    <a:bodyPr/>
                    <a:lstStyle/>
                    <a:p>
                      <a:endParaRPr kumimoji="1" lang="ja-JP" altLang="en-US" dirty="0"/>
                    </a:p>
                  </a:txBody>
                  <a:tcPr>
                    <a:solidFill>
                      <a:srgbClr val="54A250"/>
                    </a:solidFill>
                  </a:tcPr>
                </a:tc>
                <a:tc>
                  <a:txBody>
                    <a:bodyPr/>
                    <a:lstStyle/>
                    <a:p>
                      <a:pPr marL="91440">
                        <a:lnSpc>
                          <a:spcPct val="100000"/>
                        </a:lnSpc>
                        <a:spcBef>
                          <a:spcPts val="315"/>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鉛筆マークやシフトが割り</a:t>
                      </a:r>
                      <a:r>
                        <a:rPr lang="ja-JP" altLang="en-US"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当</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てられている日を</a:t>
                      </a:r>
                      <a:br>
                        <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個別で編集できます。</a:t>
                      </a:r>
                    </a:p>
                  </a:txBody>
                  <a:tcPr>
                    <a:solidFill>
                      <a:schemeClr val="bg1">
                        <a:lumMod val="85000"/>
                      </a:schemeClr>
                    </a:solidFill>
                  </a:tcPr>
                </a:tc>
                <a:extLst>
                  <a:ext uri="{0D108BD9-81ED-4DB2-BD59-A6C34878D82A}">
                    <a16:rowId xmlns:a16="http://schemas.microsoft.com/office/drawing/2014/main" val="1701398171"/>
                  </a:ext>
                </a:extLst>
              </a:tr>
            </a:tbl>
          </a:graphicData>
        </a:graphic>
      </p:graphicFrame>
      <p:sp>
        <p:nvSpPr>
          <p:cNvPr id="25" name="楕円 24">
            <a:extLst>
              <a:ext uri="{FF2B5EF4-FFF2-40B4-BE49-F238E27FC236}">
                <a16:creationId xmlns:a16="http://schemas.microsoft.com/office/drawing/2014/main" id="{C7DFE4D1-9B72-5A8F-B69B-0907AF19C0FA}"/>
              </a:ext>
            </a:extLst>
          </p:cNvPr>
          <p:cNvSpPr/>
          <p:nvPr/>
        </p:nvSpPr>
        <p:spPr>
          <a:xfrm>
            <a:off x="931200" y="51253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26" name="楕円 25">
            <a:extLst>
              <a:ext uri="{FF2B5EF4-FFF2-40B4-BE49-F238E27FC236}">
                <a16:creationId xmlns:a16="http://schemas.microsoft.com/office/drawing/2014/main" id="{9B14D112-3AC4-3FC4-CB9F-0E34BA5700BB}"/>
              </a:ext>
            </a:extLst>
          </p:cNvPr>
          <p:cNvSpPr/>
          <p:nvPr/>
        </p:nvSpPr>
        <p:spPr>
          <a:xfrm>
            <a:off x="931200" y="55063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27" name="楕円 26">
            <a:extLst>
              <a:ext uri="{FF2B5EF4-FFF2-40B4-BE49-F238E27FC236}">
                <a16:creationId xmlns:a16="http://schemas.microsoft.com/office/drawing/2014/main" id="{6EF24F1C-50C1-FD5C-9148-C4DD71889BA0}"/>
              </a:ext>
            </a:extLst>
          </p:cNvPr>
          <p:cNvSpPr/>
          <p:nvPr/>
        </p:nvSpPr>
        <p:spPr>
          <a:xfrm>
            <a:off x="931200" y="60229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28" name="楕円 27">
            <a:extLst>
              <a:ext uri="{FF2B5EF4-FFF2-40B4-BE49-F238E27FC236}">
                <a16:creationId xmlns:a16="http://schemas.microsoft.com/office/drawing/2014/main" id="{414231F3-0B75-0359-3EE0-2EC481F12BB4}"/>
              </a:ext>
            </a:extLst>
          </p:cNvPr>
          <p:cNvSpPr/>
          <p:nvPr/>
        </p:nvSpPr>
        <p:spPr>
          <a:xfrm>
            <a:off x="931200" y="6535366"/>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4</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a16="http://schemas.microsoft.com/office/drawing/2014/main" id="{AD38819A-B2B4-F1D0-34B6-0917906842EC}"/>
              </a:ext>
            </a:extLst>
          </p:cNvPr>
          <p:cNvSpPr/>
          <p:nvPr/>
        </p:nvSpPr>
        <p:spPr>
          <a:xfrm>
            <a:off x="5275945" y="2400351"/>
            <a:ext cx="685800" cy="15760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ACB0E3D0-5948-C714-3053-DCF92DD70CC4}"/>
              </a:ext>
            </a:extLst>
          </p:cNvPr>
          <p:cNvSpPr/>
          <p:nvPr/>
        </p:nvSpPr>
        <p:spPr>
          <a:xfrm>
            <a:off x="4648200" y="2588766"/>
            <a:ext cx="551545" cy="15760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A926D0E7-4EB5-A719-9DE1-37C597888016}"/>
              </a:ext>
            </a:extLst>
          </p:cNvPr>
          <p:cNvSpPr/>
          <p:nvPr/>
        </p:nvSpPr>
        <p:spPr>
          <a:xfrm>
            <a:off x="5275945" y="2578276"/>
            <a:ext cx="685800" cy="15760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92C21418-415A-8FEF-4721-FB25BF6BFDE6}"/>
              </a:ext>
            </a:extLst>
          </p:cNvPr>
          <p:cNvSpPr/>
          <p:nvPr/>
        </p:nvSpPr>
        <p:spPr>
          <a:xfrm>
            <a:off x="4352925" y="2160368"/>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0" name="楕円 39">
            <a:extLst>
              <a:ext uri="{FF2B5EF4-FFF2-40B4-BE49-F238E27FC236}">
                <a16:creationId xmlns:a16="http://schemas.microsoft.com/office/drawing/2014/main" id="{17EB5DF3-2755-CCC0-9BFC-BAEF3CF36731}"/>
              </a:ext>
            </a:extLst>
          </p:cNvPr>
          <p:cNvSpPr/>
          <p:nvPr/>
        </p:nvSpPr>
        <p:spPr>
          <a:xfrm>
            <a:off x="4342947" y="2605084"/>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3" name="楕円 42">
            <a:extLst>
              <a:ext uri="{FF2B5EF4-FFF2-40B4-BE49-F238E27FC236}">
                <a16:creationId xmlns:a16="http://schemas.microsoft.com/office/drawing/2014/main" id="{49740BA1-B2C5-4F90-D74E-49D317D700C5}"/>
              </a:ext>
            </a:extLst>
          </p:cNvPr>
          <p:cNvSpPr/>
          <p:nvPr/>
        </p:nvSpPr>
        <p:spPr>
          <a:xfrm>
            <a:off x="5954470" y="2132696"/>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4" name="楕円 43">
            <a:extLst>
              <a:ext uri="{FF2B5EF4-FFF2-40B4-BE49-F238E27FC236}">
                <a16:creationId xmlns:a16="http://schemas.microsoft.com/office/drawing/2014/main" id="{EAF70BF1-E5B8-DA4C-F75A-C5D0CFE20877}"/>
              </a:ext>
            </a:extLst>
          </p:cNvPr>
          <p:cNvSpPr/>
          <p:nvPr/>
        </p:nvSpPr>
        <p:spPr>
          <a:xfrm>
            <a:off x="5954470" y="2602427"/>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4</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5" name="楕円 44">
            <a:extLst>
              <a:ext uri="{FF2B5EF4-FFF2-40B4-BE49-F238E27FC236}">
                <a16:creationId xmlns:a16="http://schemas.microsoft.com/office/drawing/2014/main" id="{463DCC49-B433-64A4-567D-DE5BE4E89172}"/>
              </a:ext>
            </a:extLst>
          </p:cNvPr>
          <p:cNvSpPr/>
          <p:nvPr/>
        </p:nvSpPr>
        <p:spPr>
          <a:xfrm>
            <a:off x="931200" y="69373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5</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6" name="楕円 45">
            <a:extLst>
              <a:ext uri="{FF2B5EF4-FFF2-40B4-BE49-F238E27FC236}">
                <a16:creationId xmlns:a16="http://schemas.microsoft.com/office/drawing/2014/main" id="{E3AB8A3E-D57E-4601-5C27-71922C3A2F9A}"/>
              </a:ext>
            </a:extLst>
          </p:cNvPr>
          <p:cNvSpPr/>
          <p:nvPr/>
        </p:nvSpPr>
        <p:spPr>
          <a:xfrm>
            <a:off x="1512096" y="2926143"/>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5</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2460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本マニュアルをご利用のご担当者の方へ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3909" y="1080000"/>
            <a:ext cx="6488612" cy="852164"/>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本マニュアルは、</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2025</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年</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10</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月</a:t>
              </a:r>
              <a:r>
                <a:rPr lang="en-US" altLang="ja-JP" sz="1100" dirty="0">
                  <a:solidFill>
                    <a:schemeClr val="dk1"/>
                  </a:solidFill>
                  <a:latin typeface="HG丸ｺﾞｼｯｸM-PRO" panose="020F0600000000000000" pitchFamily="50" charset="-128"/>
                  <a:ea typeface="HG丸ｺﾞｼｯｸM-PRO" panose="020F0600000000000000" pitchFamily="50" charset="-128"/>
                  <a:sym typeface="Arial"/>
                </a:rPr>
                <a:t>22</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日時点のジンジャーの仕様で説明を記載しています。</a:t>
              </a:r>
            </a:p>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機能アップデートに伴い、仕様が変更される可能性がありますので、あらかじめご了承ください。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免責事項</a:t>
                </a:r>
                <a:endParaRPr lang="en-US" altLang="ja-JP" sz="1400"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3909" y="2275049"/>
            <a:ext cx="6462520" cy="1220347"/>
            <a:chOff x="360000" y="2275049"/>
            <a:chExt cx="6462520" cy="1220347"/>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938719"/>
            </a:xfrm>
            <a:prstGeom prst="rect">
              <a:avLst/>
            </a:prstGeom>
            <a:noFill/>
          </p:spPr>
          <p:txBody>
            <a:bodyPr wrap="square">
              <a:spAutoFit/>
            </a:bodyPr>
            <a:lstStyle/>
            <a:p>
              <a:r>
                <a:rPr lang="ja-JP" altLang="en-US" sz="1100" dirty="0">
                  <a:latin typeface="HG丸ｺﾞｼｯｸM-PRO" panose="020F0600000000000000" pitchFamily="50" charset="-128"/>
                  <a:ea typeface="HG丸ｺﾞｼｯｸM-PRO" panose="020F0600000000000000" pitchFamily="50" charset="-128"/>
                </a:rPr>
                <a:t>本マニュアルは、グループ管理者様向けの参考マニュアルです。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一部その他権限によって利用できる項目についても、網羅的に記載しているため</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お客さまごとの運用に応じて内容を調整してください。</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権限の詳細は</a:t>
              </a:r>
              <a:r>
                <a:rPr lang="ja-JP" altLang="en-US" sz="1100" dirty="0">
                  <a:latin typeface="HG丸ｺﾞｼｯｸM-PRO" panose="020F0600000000000000" pitchFamily="50" charset="-128"/>
                  <a:ea typeface="HG丸ｺﾞｼｯｸM-PRO" panose="020F0600000000000000" pitchFamily="50" charset="-128"/>
                  <a:hlinkClick r:id="rId2"/>
                </a:rPr>
                <a:t>こちら</a:t>
              </a:r>
              <a:r>
                <a:rPr lang="ja-JP" altLang="en-US" sz="1100" dirty="0">
                  <a:latin typeface="HG丸ｺﾞｼｯｸM-PRO" panose="020F0600000000000000" pitchFamily="50" charset="-128"/>
                  <a:ea typeface="HG丸ｺﾞｼｯｸM-PRO" panose="020F0600000000000000" pitchFamily="50" charset="-128"/>
                </a:rPr>
                <a:t>のヘルプページをご確認ください。</a:t>
              </a:r>
              <a:endParaRPr lang="en-US" altLang="ja-JP" sz="1100"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事前の確認事項</a:t>
                </a:r>
                <a:endParaRPr lang="en-US" altLang="ja-JP" sz="1400"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四角形: 角を丸くする 66">
            <a:extLst>
              <a:ext uri="{FF2B5EF4-FFF2-40B4-BE49-F238E27FC236}">
                <a16:creationId xmlns:a16="http://schemas.microsoft.com/office/drawing/2014/main" id="{D9E64519-4699-C412-272E-BFC4C174C236}"/>
              </a:ext>
            </a:extLst>
          </p:cNvPr>
          <p:cNvSpPr/>
          <p:nvPr/>
        </p:nvSpPr>
        <p:spPr>
          <a:xfrm>
            <a:off x="585000" y="1412862"/>
            <a:ext cx="5688000" cy="7839830"/>
          </a:xfrm>
          <a:prstGeom prst="roundRect">
            <a:avLst>
              <a:gd name="adj" fmla="val 1445"/>
            </a:avLst>
          </a:prstGeom>
          <a:solidFill>
            <a:srgbClr val="7F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四角形: 角を丸くする 58">
            <a:extLst>
              <a:ext uri="{FF2B5EF4-FFF2-40B4-BE49-F238E27FC236}">
                <a16:creationId xmlns:a16="http://schemas.microsoft.com/office/drawing/2014/main" id="{3FB9B66E-9A6F-37DD-2FBB-4EB05F680783}"/>
              </a:ext>
            </a:extLst>
          </p:cNvPr>
          <p:cNvSpPr/>
          <p:nvPr/>
        </p:nvSpPr>
        <p:spPr>
          <a:xfrm>
            <a:off x="718096" y="1547105"/>
            <a:ext cx="5421809" cy="7465246"/>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表記方法について</a:t>
            </a:r>
            <a:endParaRPr kumimoji="1" lang="en-US" altLang="ja-JP"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アイコンについて</a:t>
            </a:r>
            <a:endParaRPr kumimoji="1" lang="en-US" altLang="ja-JP"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テキスト ボックス 61">
            <a:extLst>
              <a:ext uri="{FF2B5EF4-FFF2-40B4-BE49-F238E27FC236}">
                <a16:creationId xmlns:a16="http://schemas.microsoft.com/office/drawing/2014/main" id="{7BC9013A-E77B-615E-5A98-7E5D47D3D1C6}"/>
              </a:ext>
            </a:extLst>
          </p:cNvPr>
          <p:cNvSpPr txBox="1"/>
          <p:nvPr/>
        </p:nvSpPr>
        <p:spPr>
          <a:xfrm>
            <a:off x="807606" y="2043412"/>
            <a:ext cx="5242789" cy="723275"/>
          </a:xfrm>
          <a:prstGeom prst="rect">
            <a:avLst/>
          </a:prstGeom>
          <a:noFill/>
        </p:spPr>
        <p:txBody>
          <a:bodyPr wrap="square">
            <a:spAutoFit/>
          </a:bodyPr>
          <a:lstStyle/>
          <a:p>
            <a:pPr marL="163830">
              <a:lnSpc>
                <a:spcPct val="100000"/>
              </a:lnSpc>
              <a:spcBef>
                <a:spcPts val="1235"/>
              </a:spcBef>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月次スケジュールでは下記の</a:t>
            </a: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rPr>
              <a:t>2</a:t>
            </a: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通りの表記を選択できます。</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6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・出退勤時間の表記　（例 </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9</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00</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18</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00</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Aft>
                <a:spcPts val="600"/>
              </a:spcAft>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・勤務時間　（例 </a:t>
            </a:r>
            <a: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t>8.0</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ja-JP" altLang="en-US" dirty="0"/>
              <a:t>月次スケジュール｜概要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20</a:t>
            </a:fld>
            <a:endParaRPr lang="ja-JP" altLang="en-US" dirty="0"/>
          </a:p>
        </p:txBody>
      </p:sp>
      <p:grpSp>
        <p:nvGrpSpPr>
          <p:cNvPr id="57" name="グループ化 56">
            <a:extLst>
              <a:ext uri="{FF2B5EF4-FFF2-40B4-BE49-F238E27FC236}">
                <a16:creationId xmlns:a16="http://schemas.microsoft.com/office/drawing/2014/main" id="{439E1FAF-1C25-BA44-D615-6D01728F2789}"/>
              </a:ext>
            </a:extLst>
          </p:cNvPr>
          <p:cNvGrpSpPr/>
          <p:nvPr/>
        </p:nvGrpSpPr>
        <p:grpSpPr>
          <a:xfrm>
            <a:off x="436076" y="900000"/>
            <a:ext cx="5985849" cy="360000"/>
            <a:chOff x="436076" y="993775"/>
            <a:chExt cx="5985849" cy="388800"/>
          </a:xfrm>
        </p:grpSpPr>
        <p:grpSp>
          <p:nvGrpSpPr>
            <p:cNvPr id="69" name="グループ化 68">
              <a:extLst>
                <a:ext uri="{FF2B5EF4-FFF2-40B4-BE49-F238E27FC236}">
                  <a16:creationId xmlns:a16="http://schemas.microsoft.com/office/drawing/2014/main" id="{9303690E-98EB-0D7B-64E3-3FD5A8F3BF26}"/>
                </a:ext>
              </a:extLst>
            </p:cNvPr>
            <p:cNvGrpSpPr/>
            <p:nvPr/>
          </p:nvGrpSpPr>
          <p:grpSpPr>
            <a:xfrm>
              <a:off x="436076" y="993775"/>
              <a:ext cx="1560081" cy="388800"/>
              <a:chOff x="461216" y="5156407"/>
              <a:chExt cx="1560081" cy="388800"/>
            </a:xfrm>
          </p:grpSpPr>
          <p:sp>
            <p:nvSpPr>
              <p:cNvPr id="71" name="正方形/長方形 70">
                <a:extLst>
                  <a:ext uri="{FF2B5EF4-FFF2-40B4-BE49-F238E27FC236}">
                    <a16:creationId xmlns:a16="http://schemas.microsoft.com/office/drawing/2014/main" id="{BF329F22-A042-9BFA-0C4D-FC5877891E40}"/>
                  </a:ext>
                </a:extLst>
              </p:cNvPr>
              <p:cNvSpPr/>
              <p:nvPr/>
            </p:nvSpPr>
            <p:spPr>
              <a:xfrm>
                <a:off x="461216" y="5156407"/>
                <a:ext cx="1560081" cy="387592"/>
              </a:xfrm>
              <a:prstGeom prst="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72" name="二等辺三角形 71">
                <a:extLst>
                  <a:ext uri="{FF2B5EF4-FFF2-40B4-BE49-F238E27FC236}">
                    <a16:creationId xmlns:a16="http://schemas.microsoft.com/office/drawing/2014/main" id="{E60283DE-B427-EB2A-358A-77E9CC13C79C}"/>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グラフィックス 72" descr="電球 単色塗りつぶし">
                <a:extLst>
                  <a:ext uri="{FF2B5EF4-FFF2-40B4-BE49-F238E27FC236}">
                    <a16:creationId xmlns:a16="http://schemas.microsoft.com/office/drawing/2014/main" id="{0DC44375-8EF8-32EE-1A45-1E8D489DCB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70" name="直線コネクタ 69">
              <a:extLst>
                <a:ext uri="{FF2B5EF4-FFF2-40B4-BE49-F238E27FC236}">
                  <a16:creationId xmlns:a16="http://schemas.microsoft.com/office/drawing/2014/main" id="{CBC92752-F9EA-BEDB-063E-8B5487F3E3E1}"/>
                </a:ext>
              </a:extLst>
            </p:cNvPr>
            <p:cNvCxnSpPr>
              <a:cxnSpLocks/>
            </p:cNvCxnSpPr>
            <p:nvPr/>
          </p:nvCxnSpPr>
          <p:spPr>
            <a:xfrm>
              <a:off x="2213313" y="1187571"/>
              <a:ext cx="4208612"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grpSp>
      <p:cxnSp>
        <p:nvCxnSpPr>
          <p:cNvPr id="74" name="直線コネクタ 73">
            <a:extLst>
              <a:ext uri="{FF2B5EF4-FFF2-40B4-BE49-F238E27FC236}">
                <a16:creationId xmlns:a16="http://schemas.microsoft.com/office/drawing/2014/main" id="{3185BF80-6C39-F344-0A27-4DB72365A5A0}"/>
              </a:ext>
            </a:extLst>
          </p:cNvPr>
          <p:cNvCxnSpPr>
            <a:cxnSpLocks/>
          </p:cNvCxnSpPr>
          <p:nvPr/>
        </p:nvCxnSpPr>
        <p:spPr>
          <a:xfrm>
            <a:off x="436076" y="9451975"/>
            <a:ext cx="5985849"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pic>
        <p:nvPicPr>
          <p:cNvPr id="7" name="図 6" descr="グラフィカル ユーザー インターフェイス, アプリケーション&#10;&#10;自動的に生成された説明">
            <a:extLst>
              <a:ext uri="{FF2B5EF4-FFF2-40B4-BE49-F238E27FC236}">
                <a16:creationId xmlns:a16="http://schemas.microsoft.com/office/drawing/2014/main" id="{0891E74A-DC6C-DDF1-357D-82D0E877D1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060" y="2863970"/>
            <a:ext cx="4393881" cy="1499356"/>
          </a:xfrm>
          <a:prstGeom prst="rect">
            <a:avLst/>
          </a:prstGeom>
          <a:effectLst>
            <a:outerShdw blurRad="63500" sx="102000" sy="102000" algn="ctr" rotWithShape="0">
              <a:prstClr val="black">
                <a:alpha val="40000"/>
              </a:prstClr>
            </a:outerShdw>
          </a:effectLst>
        </p:spPr>
      </p:pic>
      <p:graphicFrame>
        <p:nvGraphicFramePr>
          <p:cNvPr id="8" name="object 8">
            <a:extLst>
              <a:ext uri="{FF2B5EF4-FFF2-40B4-BE49-F238E27FC236}">
                <a16:creationId xmlns:a16="http://schemas.microsoft.com/office/drawing/2014/main" id="{D620147F-DC19-E2EA-0999-C85A598032E5}"/>
              </a:ext>
            </a:extLst>
          </p:cNvPr>
          <p:cNvGraphicFramePr>
            <a:graphicFrameLocks noGrp="1"/>
          </p:cNvGraphicFramePr>
          <p:nvPr>
            <p:extLst>
              <p:ext uri="{D42A27DB-BD31-4B8C-83A1-F6EECF244321}">
                <p14:modId xmlns:p14="http://schemas.microsoft.com/office/powerpoint/2010/main" val="2629709904"/>
              </p:ext>
            </p:extLst>
          </p:nvPr>
        </p:nvGraphicFramePr>
        <p:xfrm>
          <a:off x="1227720" y="3121080"/>
          <a:ext cx="1253989" cy="258636"/>
        </p:xfrm>
        <a:graphic>
          <a:graphicData uri="http://schemas.openxmlformats.org/drawingml/2006/table">
            <a:tbl>
              <a:tblPr firstRow="1" bandRow="1">
                <a:tableStyleId>{2D5ABB26-0587-4C30-8999-92F81FD0307C}</a:tableStyleId>
              </a:tblPr>
              <a:tblGrid>
                <a:gridCol w="200155">
                  <a:extLst>
                    <a:ext uri="{9D8B030D-6E8A-4147-A177-3AD203B41FA5}">
                      <a16:colId xmlns:a16="http://schemas.microsoft.com/office/drawing/2014/main" val="20000"/>
                    </a:ext>
                  </a:extLst>
                </a:gridCol>
                <a:gridCol w="379453">
                  <a:extLst>
                    <a:ext uri="{9D8B030D-6E8A-4147-A177-3AD203B41FA5}">
                      <a16:colId xmlns:a16="http://schemas.microsoft.com/office/drawing/2014/main" val="20001"/>
                    </a:ext>
                  </a:extLst>
                </a:gridCol>
                <a:gridCol w="200155">
                  <a:extLst>
                    <a:ext uri="{9D8B030D-6E8A-4147-A177-3AD203B41FA5}">
                      <a16:colId xmlns:a16="http://schemas.microsoft.com/office/drawing/2014/main" val="20002"/>
                    </a:ext>
                  </a:extLst>
                </a:gridCol>
                <a:gridCol w="474226">
                  <a:extLst>
                    <a:ext uri="{9D8B030D-6E8A-4147-A177-3AD203B41FA5}">
                      <a16:colId xmlns:a16="http://schemas.microsoft.com/office/drawing/2014/main" val="20003"/>
                    </a:ext>
                  </a:extLst>
                </a:gridCol>
              </a:tblGrid>
              <a:tr h="198131">
                <a:tc>
                  <a:txBody>
                    <a:bodyPr/>
                    <a:lstStyle/>
                    <a:p>
                      <a:pPr algn="l">
                        <a:lnSpc>
                          <a:spcPts val="2420"/>
                        </a:lnSpc>
                      </a:pPr>
                      <a:endParaRPr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0" marB="0" anchor="ctr">
                    <a:lnL w="38100">
                      <a:solidFill>
                        <a:srgbClr val="4471C4"/>
                      </a:solidFill>
                      <a:prstDash val="solid"/>
                    </a:lnL>
                    <a:lnR w="38100">
                      <a:solidFill>
                        <a:srgbClr val="4471C4"/>
                      </a:solidFill>
                      <a:prstDash val="solid"/>
                    </a:lnR>
                    <a:lnT w="38100">
                      <a:solidFill>
                        <a:srgbClr val="4471C4"/>
                      </a:solidFill>
                      <a:prstDash val="solid"/>
                    </a:lnT>
                    <a:lnB w="38100">
                      <a:solidFill>
                        <a:srgbClr val="4471C4"/>
                      </a:solidFill>
                      <a:prstDash val="solid"/>
                    </a:lnB>
                    <a:solidFill>
                      <a:srgbClr val="FFFFFF"/>
                    </a:solidFill>
                  </a:tcPr>
                </a:tc>
                <a:tc>
                  <a:txBody>
                    <a:bodyPr/>
                    <a:lstStyle/>
                    <a:p>
                      <a:pPr algn="l">
                        <a:lnSpc>
                          <a:spcPct val="100000"/>
                        </a:lnSpc>
                      </a:pPr>
                      <a:endParaRPr sz="1400" dirty="0">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0" marB="0" anchor="ctr">
                    <a:lnL w="38100">
                      <a:solidFill>
                        <a:srgbClr val="4471C4"/>
                      </a:solidFill>
                      <a:prstDash val="solid"/>
                    </a:lnL>
                    <a:lnR w="38100">
                      <a:solidFill>
                        <a:srgbClr val="4471C4"/>
                      </a:solidFill>
                      <a:prstDash val="solid"/>
                    </a:lnR>
                    <a:lnT w="38100">
                      <a:solidFill>
                        <a:srgbClr val="4471C4"/>
                      </a:solidFill>
                      <a:prstDash val="solid"/>
                    </a:lnT>
                    <a:lnB w="38100">
                      <a:solidFill>
                        <a:srgbClr val="4471C4"/>
                      </a:solidFill>
                      <a:prstDash val="solid"/>
                    </a:lnB>
                  </a:tcPr>
                </a:tc>
                <a:tc>
                  <a:txBody>
                    <a:bodyPr/>
                    <a:lstStyle/>
                    <a:p>
                      <a:pPr marL="95250" algn="l">
                        <a:lnSpc>
                          <a:spcPts val="2420"/>
                        </a:lnSpc>
                      </a:pPr>
                      <a:endParaRPr sz="1400" dirty="0">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0" marB="0" anchor="ctr">
                    <a:lnL w="38100">
                      <a:solidFill>
                        <a:srgbClr val="4471C4"/>
                      </a:solidFill>
                      <a:prstDash val="solid"/>
                    </a:lnL>
                    <a:lnR w="38100">
                      <a:solidFill>
                        <a:srgbClr val="4471C4"/>
                      </a:solidFill>
                      <a:prstDash val="solid"/>
                    </a:lnR>
                    <a:lnT w="38100">
                      <a:solidFill>
                        <a:srgbClr val="4471C4"/>
                      </a:solidFill>
                      <a:prstDash val="solid"/>
                    </a:lnT>
                    <a:lnB w="38100">
                      <a:solidFill>
                        <a:srgbClr val="4471C4"/>
                      </a:solidFill>
                      <a:prstDash val="solid"/>
                    </a:lnB>
                    <a:solidFill>
                      <a:srgbClr val="FFFFFF"/>
                    </a:solidFill>
                  </a:tcPr>
                </a:tc>
                <a:tc>
                  <a:txBody>
                    <a:bodyPr/>
                    <a:lstStyle/>
                    <a:p>
                      <a:pPr algn="l">
                        <a:lnSpc>
                          <a:spcPct val="100000"/>
                        </a:lnSpc>
                      </a:pPr>
                      <a:endParaRPr sz="1400" dirty="0">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0" marB="0" anchor="ctr">
                    <a:lnL w="38100">
                      <a:solidFill>
                        <a:srgbClr val="4471C4"/>
                      </a:solidFill>
                      <a:prstDash val="solid"/>
                    </a:lnL>
                    <a:lnR w="38100">
                      <a:solidFill>
                        <a:srgbClr val="4471C4"/>
                      </a:solidFill>
                      <a:prstDash val="solid"/>
                    </a:lnR>
                    <a:lnT w="38100">
                      <a:solidFill>
                        <a:srgbClr val="4471C4"/>
                      </a:solidFill>
                      <a:prstDash val="solid"/>
                    </a:lnT>
                    <a:lnB w="38100">
                      <a:solidFill>
                        <a:srgbClr val="4471C4"/>
                      </a:solidFill>
                      <a:prstDash val="solid"/>
                    </a:lnB>
                  </a:tcPr>
                </a:tc>
                <a:extLst>
                  <a:ext uri="{0D108BD9-81ED-4DB2-BD59-A6C34878D82A}">
                    <a16:rowId xmlns:a16="http://schemas.microsoft.com/office/drawing/2014/main" val="10000"/>
                  </a:ext>
                </a:extLst>
              </a:tr>
            </a:tbl>
          </a:graphicData>
        </a:graphic>
      </p:graphicFrame>
      <p:pic>
        <p:nvPicPr>
          <p:cNvPr id="10" name="object 10">
            <a:extLst>
              <a:ext uri="{FF2B5EF4-FFF2-40B4-BE49-F238E27FC236}">
                <a16:creationId xmlns:a16="http://schemas.microsoft.com/office/drawing/2014/main" id="{89966A0D-8CA1-D1BE-A42A-8A9D17CCFBF3}"/>
              </a:ext>
            </a:extLst>
          </p:cNvPr>
          <p:cNvPicPr/>
          <p:nvPr/>
        </p:nvPicPr>
        <p:blipFill>
          <a:blip r:embed="rId6" cstate="print"/>
          <a:stretch>
            <a:fillRect/>
          </a:stretch>
        </p:blipFill>
        <p:spPr>
          <a:xfrm>
            <a:off x="895948" y="4817031"/>
            <a:ext cx="2366745" cy="1844272"/>
          </a:xfrm>
          <a:prstGeom prst="rect">
            <a:avLst/>
          </a:prstGeom>
        </p:spPr>
      </p:pic>
      <p:pic>
        <p:nvPicPr>
          <p:cNvPr id="20" name="object 11">
            <a:extLst>
              <a:ext uri="{FF2B5EF4-FFF2-40B4-BE49-F238E27FC236}">
                <a16:creationId xmlns:a16="http://schemas.microsoft.com/office/drawing/2014/main" id="{EC562CFF-544D-93AD-0029-752C9BE21312}"/>
              </a:ext>
            </a:extLst>
          </p:cNvPr>
          <p:cNvPicPr/>
          <p:nvPr/>
        </p:nvPicPr>
        <p:blipFill>
          <a:blip r:embed="rId7" cstate="print"/>
          <a:stretch>
            <a:fillRect/>
          </a:stretch>
        </p:blipFill>
        <p:spPr>
          <a:xfrm>
            <a:off x="961965" y="4875676"/>
            <a:ext cx="2238850" cy="1731255"/>
          </a:xfrm>
          <a:prstGeom prst="rect">
            <a:avLst/>
          </a:prstGeom>
        </p:spPr>
      </p:pic>
      <p:sp>
        <p:nvSpPr>
          <p:cNvPr id="21" name="object 12">
            <a:extLst>
              <a:ext uri="{FF2B5EF4-FFF2-40B4-BE49-F238E27FC236}">
                <a16:creationId xmlns:a16="http://schemas.microsoft.com/office/drawing/2014/main" id="{DAF53C75-481E-5373-E56B-DD7243CE8FA2}"/>
              </a:ext>
            </a:extLst>
          </p:cNvPr>
          <p:cNvSpPr/>
          <p:nvPr/>
        </p:nvSpPr>
        <p:spPr>
          <a:xfrm>
            <a:off x="2328409" y="5599332"/>
            <a:ext cx="352883" cy="359308"/>
          </a:xfrm>
          <a:custGeom>
            <a:avLst/>
            <a:gdLst/>
            <a:ahLst/>
            <a:cxnLst/>
            <a:rect l="l" t="t" r="r" b="b"/>
            <a:pathLst>
              <a:path w="411480" h="416559">
                <a:moveTo>
                  <a:pt x="0" y="416051"/>
                </a:moveTo>
                <a:lnTo>
                  <a:pt x="411480" y="416051"/>
                </a:lnTo>
                <a:lnTo>
                  <a:pt x="411480" y="0"/>
                </a:lnTo>
                <a:lnTo>
                  <a:pt x="0" y="0"/>
                </a:lnTo>
                <a:lnTo>
                  <a:pt x="0" y="416051"/>
                </a:lnTo>
                <a:close/>
              </a:path>
            </a:pathLst>
          </a:custGeom>
          <a:ln w="59435">
            <a:solidFill>
              <a:srgbClr val="4471C4"/>
            </a:solidFill>
          </a:ln>
        </p:spPr>
        <p:txBody>
          <a:bodyPr wrap="square" lIns="0" tIns="0" rIns="0" bIns="0" rtlCol="0"/>
          <a:lstStyle/>
          <a:p>
            <a:endParaRPr/>
          </a:p>
        </p:txBody>
      </p:sp>
      <p:pic>
        <p:nvPicPr>
          <p:cNvPr id="23" name="object 14">
            <a:extLst>
              <a:ext uri="{FF2B5EF4-FFF2-40B4-BE49-F238E27FC236}">
                <a16:creationId xmlns:a16="http://schemas.microsoft.com/office/drawing/2014/main" id="{32D24CFC-DC45-9F5C-CE63-3F49AA7E1AF8}"/>
              </a:ext>
            </a:extLst>
          </p:cNvPr>
          <p:cNvPicPr/>
          <p:nvPr/>
        </p:nvPicPr>
        <p:blipFill>
          <a:blip r:embed="rId8" cstate="print"/>
          <a:stretch>
            <a:fillRect/>
          </a:stretch>
        </p:blipFill>
        <p:spPr>
          <a:xfrm>
            <a:off x="3506060" y="4785080"/>
            <a:ext cx="2366230" cy="1859618"/>
          </a:xfrm>
          <a:prstGeom prst="rect">
            <a:avLst/>
          </a:prstGeom>
        </p:spPr>
      </p:pic>
      <p:pic>
        <p:nvPicPr>
          <p:cNvPr id="24" name="object 15">
            <a:extLst>
              <a:ext uri="{FF2B5EF4-FFF2-40B4-BE49-F238E27FC236}">
                <a16:creationId xmlns:a16="http://schemas.microsoft.com/office/drawing/2014/main" id="{1683DCD1-BF4F-E15D-9902-E0B073058E35}"/>
              </a:ext>
            </a:extLst>
          </p:cNvPr>
          <p:cNvPicPr/>
          <p:nvPr/>
        </p:nvPicPr>
        <p:blipFill>
          <a:blip r:embed="rId9" cstate="print"/>
          <a:stretch>
            <a:fillRect/>
          </a:stretch>
        </p:blipFill>
        <p:spPr>
          <a:xfrm>
            <a:off x="3572063" y="4845124"/>
            <a:ext cx="2238363" cy="1743802"/>
          </a:xfrm>
          <a:prstGeom prst="rect">
            <a:avLst/>
          </a:prstGeom>
        </p:spPr>
      </p:pic>
      <p:sp>
        <p:nvSpPr>
          <p:cNvPr id="25" name="object 16">
            <a:extLst>
              <a:ext uri="{FF2B5EF4-FFF2-40B4-BE49-F238E27FC236}">
                <a16:creationId xmlns:a16="http://schemas.microsoft.com/office/drawing/2014/main" id="{24196A2D-3ED9-ACA6-FFE5-70167FC6503D}"/>
              </a:ext>
            </a:extLst>
          </p:cNvPr>
          <p:cNvSpPr/>
          <p:nvPr/>
        </p:nvSpPr>
        <p:spPr>
          <a:xfrm>
            <a:off x="4965650" y="5571371"/>
            <a:ext cx="352807" cy="368629"/>
          </a:xfrm>
          <a:custGeom>
            <a:avLst/>
            <a:gdLst/>
            <a:ahLst/>
            <a:cxnLst/>
            <a:rect l="l" t="t" r="r" b="b"/>
            <a:pathLst>
              <a:path w="411479" h="416559">
                <a:moveTo>
                  <a:pt x="0" y="416052"/>
                </a:moveTo>
                <a:lnTo>
                  <a:pt x="411479" y="416052"/>
                </a:lnTo>
                <a:lnTo>
                  <a:pt x="411479" y="0"/>
                </a:lnTo>
                <a:lnTo>
                  <a:pt x="0" y="0"/>
                </a:lnTo>
                <a:lnTo>
                  <a:pt x="0" y="416052"/>
                </a:lnTo>
                <a:close/>
              </a:path>
            </a:pathLst>
          </a:custGeom>
          <a:ln w="59435">
            <a:solidFill>
              <a:srgbClr val="4471C4"/>
            </a:solidFill>
          </a:ln>
        </p:spPr>
        <p:txBody>
          <a:bodyPr wrap="square" lIns="0" tIns="0" rIns="0" bIns="0" rtlCol="0"/>
          <a:lstStyle/>
          <a:p>
            <a:endParaRPr/>
          </a:p>
        </p:txBody>
      </p:sp>
      <p:sp>
        <p:nvSpPr>
          <p:cNvPr id="26" name="object 17">
            <a:extLst>
              <a:ext uri="{FF2B5EF4-FFF2-40B4-BE49-F238E27FC236}">
                <a16:creationId xmlns:a16="http://schemas.microsoft.com/office/drawing/2014/main" id="{BA4A4248-45C0-E06E-38EB-1CF8153DDA1A}"/>
              </a:ext>
            </a:extLst>
          </p:cNvPr>
          <p:cNvSpPr txBox="1"/>
          <p:nvPr/>
        </p:nvSpPr>
        <p:spPr>
          <a:xfrm>
            <a:off x="928365" y="4500753"/>
            <a:ext cx="1682018" cy="198131"/>
          </a:xfrm>
          <a:prstGeom prst="rect">
            <a:avLst/>
          </a:prstGeom>
        </p:spPr>
        <p:txBody>
          <a:bodyPr vert="horz" wrap="square" lIns="0" tIns="13335" rIns="0" bIns="0" rtlCol="0">
            <a:spAutoFit/>
          </a:bodyPr>
          <a:lstStyle/>
          <a:p>
            <a:pPr marL="12700">
              <a:lnSpc>
                <a:spcPct val="100000"/>
              </a:lnSpc>
              <a:spcBef>
                <a:spcPts val="105"/>
              </a:spcBef>
            </a:pPr>
            <a:r>
              <a:rPr sz="1200" spc="35" dirty="0">
                <a:latin typeface="HG丸ｺﾞｼｯｸM-PRO" panose="020F0600000000000000" pitchFamily="50" charset="-128"/>
                <a:ea typeface="HG丸ｺﾞｼｯｸM-PRO" panose="020F0600000000000000" pitchFamily="50" charset="-128"/>
                <a:cs typeface="MS Gothic"/>
              </a:rPr>
              <a:t>【</a:t>
            </a:r>
            <a:r>
              <a:rPr sz="1200" spc="10" dirty="0">
                <a:latin typeface="HG丸ｺﾞｼｯｸM-PRO" panose="020F0600000000000000" pitchFamily="50" charset="-128"/>
                <a:ea typeface="HG丸ｺﾞｼｯｸM-PRO" panose="020F0600000000000000" pitchFamily="50" charset="-128"/>
                <a:cs typeface="Arial" panose="020B0604020202020204" pitchFamily="34" charset="0"/>
              </a:rPr>
              <a:t>1</a:t>
            </a:r>
            <a:r>
              <a:rPr sz="1200" spc="40" dirty="0">
                <a:latin typeface="HG丸ｺﾞｼｯｸM-PRO" panose="020F0600000000000000" pitchFamily="50" charset="-128"/>
                <a:ea typeface="HG丸ｺﾞｼｯｸM-PRO" panose="020F0600000000000000" pitchFamily="50" charset="-128"/>
                <a:cs typeface="Arial" panose="020B0604020202020204" pitchFamily="34" charset="0"/>
              </a:rPr>
              <a:t>．</a:t>
            </a:r>
            <a:r>
              <a:rPr sz="1200" spc="5" dirty="0">
                <a:latin typeface="HG丸ｺﾞｼｯｸM-PRO" panose="020F0600000000000000" pitchFamily="50" charset="-128"/>
                <a:ea typeface="HG丸ｺﾞｼｯｸM-PRO" panose="020F0600000000000000" pitchFamily="50" charset="-128"/>
                <a:cs typeface="Arial" panose="020B0604020202020204" pitchFamily="34" charset="0"/>
              </a:rPr>
              <a:t>出退勤時</a:t>
            </a:r>
            <a:r>
              <a:rPr sz="1200" spc="-5" dirty="0">
                <a:latin typeface="HG丸ｺﾞｼｯｸM-PRO" panose="020F0600000000000000" pitchFamily="50" charset="-128"/>
                <a:ea typeface="HG丸ｺﾞｼｯｸM-PRO" panose="020F0600000000000000" pitchFamily="50" charset="-128"/>
                <a:cs typeface="Arial" panose="020B0604020202020204" pitchFamily="34" charset="0"/>
              </a:rPr>
              <a:t>間</a:t>
            </a:r>
            <a:r>
              <a:rPr sz="1200" spc="5" dirty="0">
                <a:latin typeface="HG丸ｺﾞｼｯｸM-PRO" panose="020F0600000000000000" pitchFamily="50" charset="-128"/>
                <a:ea typeface="HG丸ｺﾞｼｯｸM-PRO" panose="020F0600000000000000" pitchFamily="50" charset="-128"/>
                <a:cs typeface="Arial" panose="020B0604020202020204" pitchFamily="34" charset="0"/>
              </a:rPr>
              <a:t>】</a:t>
            </a:r>
            <a:endParaRPr sz="1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27" name="object 18">
            <a:extLst>
              <a:ext uri="{FF2B5EF4-FFF2-40B4-BE49-F238E27FC236}">
                <a16:creationId xmlns:a16="http://schemas.microsoft.com/office/drawing/2014/main" id="{C2943226-22FB-8B3D-7BE4-3D5D5674CE75}"/>
              </a:ext>
            </a:extLst>
          </p:cNvPr>
          <p:cNvSpPr txBox="1"/>
          <p:nvPr/>
        </p:nvSpPr>
        <p:spPr>
          <a:xfrm>
            <a:off x="3450479" y="4509920"/>
            <a:ext cx="1481715" cy="198131"/>
          </a:xfrm>
          <a:prstGeom prst="rect">
            <a:avLst/>
          </a:prstGeom>
        </p:spPr>
        <p:txBody>
          <a:bodyPr vert="horz" wrap="square" lIns="0" tIns="13335" rIns="0" bIns="0" rtlCol="0">
            <a:spAutoFit/>
          </a:bodyPr>
          <a:lstStyle/>
          <a:p>
            <a:pPr marL="12700">
              <a:lnSpc>
                <a:spcPct val="100000"/>
              </a:lnSpc>
              <a:spcBef>
                <a:spcPts val="105"/>
              </a:spcBef>
            </a:pPr>
            <a:r>
              <a:rPr sz="1200" spc="40" dirty="0">
                <a:latin typeface="HG丸ｺﾞｼｯｸM-PRO" panose="020F0600000000000000" pitchFamily="50" charset="-128"/>
                <a:ea typeface="HG丸ｺﾞｼｯｸM-PRO" panose="020F0600000000000000" pitchFamily="50" charset="-128"/>
                <a:cs typeface="Arial" panose="020B0604020202020204" pitchFamily="34" charset="0"/>
              </a:rPr>
              <a:t>【</a:t>
            </a:r>
            <a:r>
              <a:rPr sz="1200" spc="10" dirty="0">
                <a:latin typeface="HG丸ｺﾞｼｯｸM-PRO" panose="020F0600000000000000" pitchFamily="50" charset="-128"/>
                <a:ea typeface="HG丸ｺﾞｼｯｸM-PRO" panose="020F0600000000000000" pitchFamily="50" charset="-128"/>
                <a:cs typeface="Arial" panose="020B0604020202020204" pitchFamily="34" charset="0"/>
              </a:rPr>
              <a:t>2</a:t>
            </a:r>
            <a:r>
              <a:rPr sz="1200" spc="35" dirty="0">
                <a:latin typeface="HG丸ｺﾞｼｯｸM-PRO" panose="020F0600000000000000" pitchFamily="50" charset="-128"/>
                <a:ea typeface="HG丸ｺﾞｼｯｸM-PRO" panose="020F0600000000000000" pitchFamily="50" charset="-128"/>
                <a:cs typeface="Arial" panose="020B0604020202020204" pitchFamily="34" charset="0"/>
              </a:rPr>
              <a:t>．</a:t>
            </a:r>
            <a:r>
              <a:rPr sz="1200" spc="5" dirty="0">
                <a:latin typeface="HG丸ｺﾞｼｯｸM-PRO" panose="020F0600000000000000" pitchFamily="50" charset="-128"/>
                <a:ea typeface="HG丸ｺﾞｼｯｸM-PRO" panose="020F0600000000000000" pitchFamily="50" charset="-128"/>
                <a:cs typeface="Arial" panose="020B0604020202020204" pitchFamily="34" charset="0"/>
              </a:rPr>
              <a:t>勤</a:t>
            </a:r>
            <a:r>
              <a:rPr sz="1200" dirty="0">
                <a:latin typeface="HG丸ｺﾞｼｯｸM-PRO" panose="020F0600000000000000" pitchFamily="50" charset="-128"/>
                <a:ea typeface="HG丸ｺﾞｼｯｸM-PRO" panose="020F0600000000000000" pitchFamily="50" charset="-128"/>
                <a:cs typeface="Arial" panose="020B0604020202020204" pitchFamily="34" charset="0"/>
              </a:rPr>
              <a:t>務</a:t>
            </a:r>
            <a:r>
              <a:rPr sz="1200" spc="5" dirty="0">
                <a:latin typeface="HG丸ｺﾞｼｯｸM-PRO" panose="020F0600000000000000" pitchFamily="50" charset="-128"/>
                <a:ea typeface="HG丸ｺﾞｼｯｸM-PRO" panose="020F0600000000000000" pitchFamily="50" charset="-128"/>
                <a:cs typeface="Arial" panose="020B0604020202020204" pitchFamily="34" charset="0"/>
              </a:rPr>
              <a:t>時</a:t>
            </a:r>
            <a:r>
              <a:rPr sz="1200" dirty="0">
                <a:latin typeface="HG丸ｺﾞｼｯｸM-PRO" panose="020F0600000000000000" pitchFamily="50" charset="-128"/>
                <a:ea typeface="HG丸ｺﾞｼｯｸM-PRO" panose="020F0600000000000000" pitchFamily="50" charset="-128"/>
                <a:cs typeface="Arial" panose="020B0604020202020204" pitchFamily="34" charset="0"/>
              </a:rPr>
              <a:t>間</a:t>
            </a:r>
            <a:r>
              <a:rPr sz="1200" spc="5" dirty="0">
                <a:latin typeface="HG丸ｺﾞｼｯｸM-PRO" panose="020F0600000000000000" pitchFamily="50" charset="-128"/>
                <a:ea typeface="HG丸ｺﾞｼｯｸM-PRO" panose="020F0600000000000000" pitchFamily="50" charset="-128"/>
                <a:cs typeface="Arial" panose="020B0604020202020204" pitchFamily="34" charset="0"/>
              </a:rPr>
              <a:t>】</a:t>
            </a:r>
            <a:endParaRPr sz="1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967A4F1E-2BEA-250A-7F56-2B5DB9018ADA}"/>
              </a:ext>
            </a:extLst>
          </p:cNvPr>
          <p:cNvSpPr txBox="1"/>
          <p:nvPr/>
        </p:nvSpPr>
        <p:spPr>
          <a:xfrm>
            <a:off x="1175941" y="3100107"/>
            <a:ext cx="262114" cy="276999"/>
          </a:xfrm>
          <a:prstGeom prst="rect">
            <a:avLst/>
          </a:prstGeom>
          <a:noFill/>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1</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156129AB-75BB-F15E-B522-927B8958CCC9}"/>
              </a:ext>
            </a:extLst>
          </p:cNvPr>
          <p:cNvSpPr txBox="1"/>
          <p:nvPr/>
        </p:nvSpPr>
        <p:spPr>
          <a:xfrm>
            <a:off x="1755433" y="3100107"/>
            <a:ext cx="262114" cy="276999"/>
          </a:xfrm>
          <a:prstGeom prst="rect">
            <a:avLst/>
          </a:prstGeom>
          <a:noFill/>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2</a:t>
            </a:r>
            <a:endParaRPr kumimoji="1"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3" name="表 31">
            <a:extLst>
              <a:ext uri="{FF2B5EF4-FFF2-40B4-BE49-F238E27FC236}">
                <a16:creationId xmlns:a16="http://schemas.microsoft.com/office/drawing/2014/main" id="{11135253-871D-0704-5F99-C09A95535AD6}"/>
              </a:ext>
            </a:extLst>
          </p:cNvPr>
          <p:cNvGraphicFramePr>
            <a:graphicFrameLocks noGrp="1"/>
          </p:cNvGraphicFramePr>
          <p:nvPr>
            <p:extLst>
              <p:ext uri="{D42A27DB-BD31-4B8C-83A1-F6EECF244321}">
                <p14:modId xmlns:p14="http://schemas.microsoft.com/office/powerpoint/2010/main" val="1352680111"/>
              </p:ext>
            </p:extLst>
          </p:nvPr>
        </p:nvGraphicFramePr>
        <p:xfrm>
          <a:off x="3510276" y="7129113"/>
          <a:ext cx="2366745" cy="1504080"/>
        </p:xfrm>
        <a:graphic>
          <a:graphicData uri="http://schemas.openxmlformats.org/drawingml/2006/table">
            <a:tbl>
              <a:tblPr firstRow="1" bandRow="1">
                <a:tableStyleId>{5C22544A-7EE6-4342-B048-85BDC9FD1C3A}</a:tableStyleId>
              </a:tblPr>
              <a:tblGrid>
                <a:gridCol w="710024">
                  <a:extLst>
                    <a:ext uri="{9D8B030D-6E8A-4147-A177-3AD203B41FA5}">
                      <a16:colId xmlns:a16="http://schemas.microsoft.com/office/drawing/2014/main" val="319732878"/>
                    </a:ext>
                  </a:extLst>
                </a:gridCol>
                <a:gridCol w="1656721">
                  <a:extLst>
                    <a:ext uri="{9D8B030D-6E8A-4147-A177-3AD203B41FA5}">
                      <a16:colId xmlns:a16="http://schemas.microsoft.com/office/drawing/2014/main" val="2196219766"/>
                    </a:ext>
                  </a:extLst>
                </a:gridCol>
              </a:tblGrid>
              <a:tr h="432000">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振休</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412612"/>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代休</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566843"/>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特別休暇にて</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作成されたアイコン</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（例）夏季休暇</a:t>
                      </a:r>
                      <a:endParaRPr kumimoji="1" lang="en-US" altLang="ja-JP"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498715"/>
                  </a:ext>
                </a:extLst>
              </a:tr>
            </a:tbl>
          </a:graphicData>
        </a:graphic>
      </p:graphicFrame>
      <p:graphicFrame>
        <p:nvGraphicFramePr>
          <p:cNvPr id="44" name="表 31">
            <a:extLst>
              <a:ext uri="{FF2B5EF4-FFF2-40B4-BE49-F238E27FC236}">
                <a16:creationId xmlns:a16="http://schemas.microsoft.com/office/drawing/2014/main" id="{97600A02-8EA5-1024-4754-BB6D8EA8CD25}"/>
              </a:ext>
            </a:extLst>
          </p:cNvPr>
          <p:cNvGraphicFramePr>
            <a:graphicFrameLocks noGrp="1"/>
          </p:cNvGraphicFramePr>
          <p:nvPr>
            <p:extLst>
              <p:ext uri="{D42A27DB-BD31-4B8C-83A1-F6EECF244321}">
                <p14:modId xmlns:p14="http://schemas.microsoft.com/office/powerpoint/2010/main" val="2255511713"/>
              </p:ext>
            </p:extLst>
          </p:nvPr>
        </p:nvGraphicFramePr>
        <p:xfrm>
          <a:off x="923808" y="7123007"/>
          <a:ext cx="2366745" cy="1728000"/>
        </p:xfrm>
        <a:graphic>
          <a:graphicData uri="http://schemas.openxmlformats.org/drawingml/2006/table">
            <a:tbl>
              <a:tblPr firstRow="1" bandRow="1">
                <a:tableStyleId>{5C22544A-7EE6-4342-B048-85BDC9FD1C3A}</a:tableStyleId>
              </a:tblPr>
              <a:tblGrid>
                <a:gridCol w="710024">
                  <a:extLst>
                    <a:ext uri="{9D8B030D-6E8A-4147-A177-3AD203B41FA5}">
                      <a16:colId xmlns:a16="http://schemas.microsoft.com/office/drawing/2014/main" val="319732878"/>
                    </a:ext>
                  </a:extLst>
                </a:gridCol>
                <a:gridCol w="1656721">
                  <a:extLst>
                    <a:ext uri="{9D8B030D-6E8A-4147-A177-3AD203B41FA5}">
                      <a16:colId xmlns:a16="http://schemas.microsoft.com/office/drawing/2014/main" val="2196219766"/>
                    </a:ext>
                  </a:extLst>
                </a:gridCol>
              </a:tblGrid>
              <a:tr h="432000">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所定休日</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412612"/>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法定休日</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566843"/>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スケジュール未登録</a:t>
                      </a:r>
                      <a:endParaRPr kumimoji="1" lang="en-US" altLang="ja-JP"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498715"/>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有給休暇</a:t>
                      </a:r>
                      <a:endParaRPr kumimoji="1" lang="en-US" altLang="ja-JP"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317395"/>
                  </a:ext>
                </a:extLst>
              </a:tr>
            </a:tbl>
          </a:graphicData>
        </a:graphic>
      </p:graphicFrame>
      <p:pic>
        <p:nvPicPr>
          <p:cNvPr id="45" name="object 7">
            <a:extLst>
              <a:ext uri="{FF2B5EF4-FFF2-40B4-BE49-F238E27FC236}">
                <a16:creationId xmlns:a16="http://schemas.microsoft.com/office/drawing/2014/main" id="{05CADC01-C287-F133-C92F-22CE53BDD1BF}"/>
              </a:ext>
            </a:extLst>
          </p:cNvPr>
          <p:cNvPicPr/>
          <p:nvPr/>
        </p:nvPicPr>
        <p:blipFill>
          <a:blip r:embed="rId10" cstate="print"/>
          <a:stretch>
            <a:fillRect/>
          </a:stretch>
        </p:blipFill>
        <p:spPr>
          <a:xfrm>
            <a:off x="1055091" y="7168645"/>
            <a:ext cx="361532" cy="350470"/>
          </a:xfrm>
          <a:prstGeom prst="rect">
            <a:avLst/>
          </a:prstGeom>
        </p:spPr>
      </p:pic>
      <p:pic>
        <p:nvPicPr>
          <p:cNvPr id="46" name="object 8">
            <a:extLst>
              <a:ext uri="{FF2B5EF4-FFF2-40B4-BE49-F238E27FC236}">
                <a16:creationId xmlns:a16="http://schemas.microsoft.com/office/drawing/2014/main" id="{0A9E973C-8F91-C5F5-87ED-AEACD8B76C8D}"/>
              </a:ext>
            </a:extLst>
          </p:cNvPr>
          <p:cNvPicPr/>
          <p:nvPr/>
        </p:nvPicPr>
        <p:blipFill>
          <a:blip r:embed="rId11" cstate="print"/>
          <a:stretch>
            <a:fillRect/>
          </a:stretch>
        </p:blipFill>
        <p:spPr>
          <a:xfrm>
            <a:off x="1029544" y="7611363"/>
            <a:ext cx="412626" cy="350471"/>
          </a:xfrm>
          <a:prstGeom prst="rect">
            <a:avLst/>
          </a:prstGeom>
        </p:spPr>
      </p:pic>
      <p:pic>
        <p:nvPicPr>
          <p:cNvPr id="48" name="object 9">
            <a:extLst>
              <a:ext uri="{FF2B5EF4-FFF2-40B4-BE49-F238E27FC236}">
                <a16:creationId xmlns:a16="http://schemas.microsoft.com/office/drawing/2014/main" id="{2B4BC666-2617-EB2B-096B-F6F12BD7CCDD}"/>
              </a:ext>
            </a:extLst>
          </p:cNvPr>
          <p:cNvPicPr/>
          <p:nvPr/>
        </p:nvPicPr>
        <p:blipFill>
          <a:blip r:embed="rId12" cstate="print"/>
          <a:stretch>
            <a:fillRect/>
          </a:stretch>
        </p:blipFill>
        <p:spPr>
          <a:xfrm>
            <a:off x="1092547" y="8038490"/>
            <a:ext cx="324076" cy="303860"/>
          </a:xfrm>
          <a:prstGeom prst="rect">
            <a:avLst/>
          </a:prstGeom>
        </p:spPr>
      </p:pic>
      <p:pic>
        <p:nvPicPr>
          <p:cNvPr id="49" name="object 10">
            <a:extLst>
              <a:ext uri="{FF2B5EF4-FFF2-40B4-BE49-F238E27FC236}">
                <a16:creationId xmlns:a16="http://schemas.microsoft.com/office/drawing/2014/main" id="{E253C41A-4BA5-B180-1E5E-6F3D7B9AD32C}"/>
              </a:ext>
            </a:extLst>
          </p:cNvPr>
          <p:cNvPicPr/>
          <p:nvPr/>
        </p:nvPicPr>
        <p:blipFill>
          <a:blip r:embed="rId13" cstate="print"/>
          <a:stretch>
            <a:fillRect/>
          </a:stretch>
        </p:blipFill>
        <p:spPr>
          <a:xfrm>
            <a:off x="1070217" y="8482782"/>
            <a:ext cx="357015" cy="335437"/>
          </a:xfrm>
          <a:prstGeom prst="rect">
            <a:avLst/>
          </a:prstGeom>
        </p:spPr>
      </p:pic>
      <p:pic>
        <p:nvPicPr>
          <p:cNvPr id="50" name="object 11">
            <a:extLst>
              <a:ext uri="{FF2B5EF4-FFF2-40B4-BE49-F238E27FC236}">
                <a16:creationId xmlns:a16="http://schemas.microsoft.com/office/drawing/2014/main" id="{981C971E-A982-0E27-4E5C-8327E877C63A}"/>
              </a:ext>
            </a:extLst>
          </p:cNvPr>
          <p:cNvPicPr/>
          <p:nvPr/>
        </p:nvPicPr>
        <p:blipFill>
          <a:blip r:embed="rId14" cstate="print"/>
          <a:stretch>
            <a:fillRect/>
          </a:stretch>
        </p:blipFill>
        <p:spPr>
          <a:xfrm>
            <a:off x="3656032" y="7600251"/>
            <a:ext cx="372988" cy="353723"/>
          </a:xfrm>
          <a:prstGeom prst="rect">
            <a:avLst/>
          </a:prstGeom>
        </p:spPr>
      </p:pic>
      <p:pic>
        <p:nvPicPr>
          <p:cNvPr id="51" name="object 12">
            <a:extLst>
              <a:ext uri="{FF2B5EF4-FFF2-40B4-BE49-F238E27FC236}">
                <a16:creationId xmlns:a16="http://schemas.microsoft.com/office/drawing/2014/main" id="{2F2B7F22-8D31-A0F3-6B3D-92FFC7B4FD02}"/>
              </a:ext>
            </a:extLst>
          </p:cNvPr>
          <p:cNvPicPr/>
          <p:nvPr/>
        </p:nvPicPr>
        <p:blipFill>
          <a:blip r:embed="rId15" cstate="print"/>
          <a:stretch>
            <a:fillRect/>
          </a:stretch>
        </p:blipFill>
        <p:spPr>
          <a:xfrm>
            <a:off x="3668036" y="7166692"/>
            <a:ext cx="357015" cy="335437"/>
          </a:xfrm>
          <a:prstGeom prst="rect">
            <a:avLst/>
          </a:prstGeom>
        </p:spPr>
      </p:pic>
      <p:pic>
        <p:nvPicPr>
          <p:cNvPr id="52" name="図 51">
            <a:extLst>
              <a:ext uri="{FF2B5EF4-FFF2-40B4-BE49-F238E27FC236}">
                <a16:creationId xmlns:a16="http://schemas.microsoft.com/office/drawing/2014/main" id="{7E8BD774-F6FB-1594-06CA-4BF83249E466}"/>
              </a:ext>
            </a:extLst>
          </p:cNvPr>
          <p:cNvPicPr>
            <a:picLocks noChangeAspect="1"/>
          </p:cNvPicPr>
          <p:nvPr/>
        </p:nvPicPr>
        <p:blipFill>
          <a:blip r:embed="rId16"/>
          <a:stretch>
            <a:fillRect/>
          </a:stretch>
        </p:blipFill>
        <p:spPr>
          <a:xfrm>
            <a:off x="3578360" y="8050737"/>
            <a:ext cx="529881" cy="492696"/>
          </a:xfrm>
          <a:prstGeom prst="rect">
            <a:avLst/>
          </a:prstGeom>
        </p:spPr>
      </p:pic>
      <p:pic>
        <p:nvPicPr>
          <p:cNvPr id="75" name="図 74">
            <a:extLst>
              <a:ext uri="{FF2B5EF4-FFF2-40B4-BE49-F238E27FC236}">
                <a16:creationId xmlns:a16="http://schemas.microsoft.com/office/drawing/2014/main" id="{8C58AA77-E5E3-4F76-AC0B-565C368341B5}"/>
              </a:ext>
            </a:extLst>
          </p:cNvPr>
          <p:cNvPicPr>
            <a:picLocks noChangeAspect="1"/>
          </p:cNvPicPr>
          <p:nvPr/>
        </p:nvPicPr>
        <p:blipFill rotWithShape="1">
          <a:blip r:embed="rId17"/>
          <a:srcRect b="52251"/>
          <a:stretch/>
        </p:blipFill>
        <p:spPr>
          <a:xfrm>
            <a:off x="5307978" y="8154369"/>
            <a:ext cx="1267991" cy="1145206"/>
          </a:xfrm>
          <a:prstGeom prst="rect">
            <a:avLst/>
          </a:prstGeom>
        </p:spPr>
      </p:pic>
    </p:spTree>
    <p:extLst>
      <p:ext uri="{BB962C8B-B14F-4D97-AF65-F5344CB8AC3E}">
        <p14:creationId xmlns:p14="http://schemas.microsoft.com/office/powerpoint/2010/main" val="43428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月次スケジュールを登録する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E176ED34-81E6-9827-4697-6B209750C30A}"/>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88F6D890-A593-1D31-E897-B2F6DEDF4763}"/>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メニューバーの［スケジュール］から、［月次スケジュール］をクリックします。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8762B37E-A183-5AB0-B92C-01CEFF3C03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10D57380-ECAF-CBE1-DE21-B69E8FDD090A}"/>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00706240-7C9F-07A3-2E6A-009ED676DC71}"/>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87467858-4AF2-A482-4A79-A762F839D5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4AAD33DB-75A2-5DC4-96C6-645A9C326F0A}"/>
              </a:ext>
            </a:extLst>
          </p:cNvPr>
          <p:cNvPicPr>
            <a:picLocks noChangeAspect="1"/>
          </p:cNvPicPr>
          <p:nvPr/>
        </p:nvPicPr>
        <p:blipFill>
          <a:blip r:embed="rId5"/>
          <a:stretch>
            <a:fillRect/>
          </a:stretch>
        </p:blipFill>
        <p:spPr>
          <a:xfrm>
            <a:off x="549000" y="1648800"/>
            <a:ext cx="5760000" cy="2757007"/>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FD0E4B87-ED4B-8DFE-3FD3-F77951650CBA}"/>
              </a:ext>
            </a:extLst>
          </p:cNvPr>
          <p:cNvSpPr/>
          <p:nvPr/>
        </p:nvSpPr>
        <p:spPr>
          <a:xfrm>
            <a:off x="548434" y="1848471"/>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7C7550B-FEA2-6993-5C0C-4F812AE96FAC}"/>
              </a:ext>
            </a:extLst>
          </p:cNvPr>
          <p:cNvSpPr/>
          <p:nvPr/>
        </p:nvSpPr>
        <p:spPr>
          <a:xfrm>
            <a:off x="1340434" y="1999688"/>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89285AC5-A6B7-6F99-CA1F-51902B9DEBE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9000" y="5932695"/>
            <a:ext cx="5760000" cy="2754559"/>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3E8D9B80-6676-88EE-DAA6-48A3145E537D}"/>
              </a:ext>
            </a:extLst>
          </p:cNvPr>
          <p:cNvSpPr/>
          <p:nvPr/>
        </p:nvSpPr>
        <p:spPr>
          <a:xfrm>
            <a:off x="3172304" y="7394575"/>
            <a:ext cx="637696" cy="13224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4511665-D248-EBE9-5F58-3C38E04DED6E}"/>
              </a:ext>
            </a:extLst>
          </p:cNvPr>
          <p:cNvSpPr/>
          <p:nvPr/>
        </p:nvSpPr>
        <p:spPr>
          <a:xfrm>
            <a:off x="767509" y="6556376"/>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B9F32A5-1F82-6E9C-AE4F-91CBD9235636}"/>
              </a:ext>
            </a:extLst>
          </p:cNvPr>
          <p:cNvSpPr/>
          <p:nvPr/>
        </p:nvSpPr>
        <p:spPr>
          <a:xfrm>
            <a:off x="526209" y="1599812"/>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9C78F3BC-69D4-556C-C425-B1DD8077620B}"/>
              </a:ext>
            </a:extLst>
          </p:cNvPr>
          <p:cNvSpPr/>
          <p:nvPr/>
        </p:nvSpPr>
        <p:spPr>
          <a:xfrm>
            <a:off x="1339868" y="1800003"/>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0454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月次スケジュールを登録する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88F6D890-A593-1D31-E897-B2F6DEDF4763}"/>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編集したい時間をクリックし、［編集］をクリックします。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1EE66C85-73DB-43EC-78CF-07A1EA663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43" name="四角形: 角を丸くする 42">
            <a:extLst>
              <a:ext uri="{FF2B5EF4-FFF2-40B4-BE49-F238E27FC236}">
                <a16:creationId xmlns:a16="http://schemas.microsoft.com/office/drawing/2014/main" id="{FCB70FF4-B037-4686-51BB-6346598928E8}"/>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スケジュールを編集し、［更新］をクリックします。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図 6">
            <a:extLst>
              <a:ext uri="{FF2B5EF4-FFF2-40B4-BE49-F238E27FC236}">
                <a16:creationId xmlns:a16="http://schemas.microsoft.com/office/drawing/2014/main" id="{21326CE7-8DB9-7C2F-FEF9-4C89D84C74D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2123" y="1648800"/>
            <a:ext cx="5753753" cy="27570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0CE916ED-581D-7A1F-8401-FA3B41987A0E}"/>
              </a:ext>
            </a:extLst>
          </p:cNvPr>
          <p:cNvSpPr/>
          <p:nvPr/>
        </p:nvSpPr>
        <p:spPr>
          <a:xfrm>
            <a:off x="1338090" y="3080385"/>
            <a:ext cx="168443"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5B8260D-14CE-456F-2089-A1E32C7AF0EC}"/>
              </a:ext>
            </a:extLst>
          </p:cNvPr>
          <p:cNvSpPr/>
          <p:nvPr/>
        </p:nvSpPr>
        <p:spPr>
          <a:xfrm>
            <a:off x="1533940" y="3167103"/>
            <a:ext cx="168443" cy="10951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6CC7DE6E-DF12-8604-A80B-BE251FBC1D9C}"/>
              </a:ext>
            </a:extLst>
          </p:cNvPr>
          <p:cNvSpPr/>
          <p:nvPr/>
        </p:nvSpPr>
        <p:spPr>
          <a:xfrm>
            <a:off x="1140210" y="297813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楕円 18">
            <a:extLst>
              <a:ext uri="{FF2B5EF4-FFF2-40B4-BE49-F238E27FC236}">
                <a16:creationId xmlns:a16="http://schemas.microsoft.com/office/drawing/2014/main" id="{6293F943-041C-7145-3839-78D6E3247A61}"/>
              </a:ext>
            </a:extLst>
          </p:cNvPr>
          <p:cNvSpPr/>
          <p:nvPr/>
        </p:nvSpPr>
        <p:spPr>
          <a:xfrm>
            <a:off x="1663532" y="2967327"/>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id="{AB6BCC3A-DC87-68CC-E800-D0C8BCF27BA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9000" y="5932975"/>
            <a:ext cx="5760000" cy="2753999"/>
          </a:xfrm>
          <a:prstGeom prst="rect">
            <a:avLst/>
          </a:prstGeom>
          <a:effectLst>
            <a:outerShdw blurRad="63500" sx="102000" sy="102000" algn="ctr" rotWithShape="0">
              <a:prstClr val="black">
                <a:alpha val="40000"/>
              </a:prstClr>
            </a:outerShdw>
          </a:effectLst>
        </p:spPr>
      </p:pic>
      <p:sp>
        <p:nvSpPr>
          <p:cNvPr id="22" name="四角形: 角を丸くする 21">
            <a:extLst>
              <a:ext uri="{FF2B5EF4-FFF2-40B4-BE49-F238E27FC236}">
                <a16:creationId xmlns:a16="http://schemas.microsoft.com/office/drawing/2014/main" id="{EEEE613B-7292-B7BE-4378-2F5D4CDB8B6B}"/>
              </a:ext>
            </a:extLst>
          </p:cNvPr>
          <p:cNvSpPr/>
          <p:nvPr/>
        </p:nvSpPr>
        <p:spPr>
          <a:xfrm>
            <a:off x="3657600" y="8461375"/>
            <a:ext cx="45720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CAC2230C-0F55-5729-D699-585AE6C395B7}"/>
              </a:ext>
            </a:extLst>
          </p:cNvPr>
          <p:cNvSpPr/>
          <p:nvPr/>
        </p:nvSpPr>
        <p:spPr>
          <a:xfrm>
            <a:off x="1699260" y="7495601"/>
            <a:ext cx="1882140" cy="889574"/>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013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月次スケジュールを登録する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23</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4" name="四角形: 角を丸くする 3">
            <a:extLst>
              <a:ext uri="{FF2B5EF4-FFF2-40B4-BE49-F238E27FC236}">
                <a16:creationId xmlns:a16="http://schemas.microsoft.com/office/drawing/2014/main" id="{74D75C9A-677D-F261-8374-82B9EFBD9A6F}"/>
              </a:ext>
            </a:extLst>
          </p:cNvPr>
          <p:cNvSpPr/>
          <p:nvPr/>
        </p:nvSpPr>
        <p:spPr>
          <a:xfrm>
            <a:off x="585000" y="1412862"/>
            <a:ext cx="5688000" cy="7734313"/>
          </a:xfrm>
          <a:prstGeom prst="roundRect">
            <a:avLst>
              <a:gd name="adj" fmla="val 2154"/>
            </a:avLst>
          </a:prstGeom>
          <a:solidFill>
            <a:srgbClr val="7F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6B914D9A-0DBD-4D78-C3CF-464FF3BE84F0}"/>
              </a:ext>
            </a:extLst>
          </p:cNvPr>
          <p:cNvSpPr/>
          <p:nvPr/>
        </p:nvSpPr>
        <p:spPr>
          <a:xfrm>
            <a:off x="718096" y="1547104"/>
            <a:ext cx="5421809" cy="7413121"/>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スケジュールの編集について</a:t>
            </a:r>
            <a:endParaRPr kumimoji="1" lang="en-US" altLang="ja-JP"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B17D8211-3CBA-1C5D-56F4-17A773371ECD}"/>
              </a:ext>
            </a:extLst>
          </p:cNvPr>
          <p:cNvSpPr txBox="1"/>
          <p:nvPr/>
        </p:nvSpPr>
        <p:spPr>
          <a:xfrm>
            <a:off x="807606" y="2043412"/>
            <a:ext cx="5242789" cy="3077766"/>
          </a:xfrm>
          <a:prstGeom prst="rect">
            <a:avLst/>
          </a:prstGeom>
          <a:noFill/>
        </p:spPr>
        <p:txBody>
          <a:bodyPr wrap="square">
            <a:spAutoFit/>
          </a:bodyPr>
          <a:lstStyle/>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月次スケジュールの編集方法は下記の</a:t>
            </a:r>
            <a: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t>5</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パターンがあります。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① 新規作成</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　スケジュールを新たに登録する場合に選択します。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spcBef>
                <a:spcPts val="1235"/>
              </a:spcBef>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② 編集</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1200" dirty="0">
                <a:effectLst/>
                <a:latin typeface="HG丸ｺﾞｼｯｸM-PRO" panose="020F0600000000000000" pitchFamily="50" charset="-128"/>
                <a:ea typeface="HG丸ｺﾞｼｯｸM-PRO" panose="020F0600000000000000" pitchFamily="50" charset="-128"/>
              </a:rPr>
              <a:t>すでに登録されているスケジュールを変更する場合に選択します。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③ 所定休日</a:t>
            </a: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法定休日</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　休日（所定休日</a:t>
            </a:r>
            <a: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法定休日）として登録する場合に選択します。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④ 取り消し</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1200" dirty="0">
                <a:effectLst/>
                <a:latin typeface="HG丸ｺﾞｼｯｸM-PRO" panose="020F0600000000000000" pitchFamily="50" charset="-128"/>
                <a:ea typeface="HG丸ｺﾞｼｯｸM-PRO" panose="020F0600000000000000" pitchFamily="50" charset="-128"/>
              </a:rPr>
              <a:t>すでに登録している休日（所定休日</a:t>
            </a:r>
            <a:r>
              <a:rPr lang="en-US" altLang="ja-JP" sz="1200" dirty="0">
                <a:effectLst/>
                <a:latin typeface="HG丸ｺﾞｼｯｸM-PRO" panose="020F0600000000000000" pitchFamily="50" charset="-128"/>
                <a:ea typeface="HG丸ｺﾞｼｯｸM-PRO" panose="020F0600000000000000" pitchFamily="50" charset="-128"/>
              </a:rPr>
              <a:t>/</a:t>
            </a:r>
            <a:r>
              <a:rPr lang="ja-JP" altLang="en-US" sz="1200" dirty="0">
                <a:effectLst/>
                <a:latin typeface="HG丸ｺﾞｼｯｸM-PRO" panose="020F0600000000000000" pitchFamily="50" charset="-128"/>
                <a:ea typeface="HG丸ｺﾞｼｯｸM-PRO" panose="020F0600000000000000" pitchFamily="50" charset="-128"/>
              </a:rPr>
              <a:t>法定休日）を</a:t>
            </a:r>
            <a:br>
              <a:rPr lang="en-US" altLang="ja-JP" sz="1200" dirty="0">
                <a:latin typeface="HG丸ｺﾞｼｯｸM-PRO" panose="020F0600000000000000" pitchFamily="50" charset="-128"/>
                <a:ea typeface="HG丸ｺﾞｼｯｸM-PRO" panose="020F0600000000000000" pitchFamily="50" charset="-128"/>
              </a:rPr>
            </a:b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a:effectLst/>
                <a:latin typeface="HG丸ｺﾞｼｯｸM-PRO" panose="020F0600000000000000" pitchFamily="50" charset="-128"/>
                <a:ea typeface="HG丸ｺﾞｼｯｸM-PRO" panose="020F0600000000000000" pitchFamily="50" charset="-128"/>
              </a:rPr>
              <a:t>削除する場合に選択します。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⑤ 休日休暇処理</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1200" dirty="0">
                <a:effectLst/>
                <a:latin typeface="HG丸ｺﾞｼｯｸM-PRO" panose="020F0600000000000000" pitchFamily="50" charset="-128"/>
                <a:ea typeface="HG丸ｺﾞｼｯｸM-PRO" panose="020F0600000000000000" pitchFamily="50" charset="-128"/>
              </a:rPr>
              <a:t>年次有給</a:t>
            </a:r>
            <a:r>
              <a:rPr lang="en-US" altLang="ja-JP" sz="1200" dirty="0">
                <a:effectLst/>
                <a:latin typeface="HG丸ｺﾞｼｯｸM-PRO" panose="020F0600000000000000" pitchFamily="50" charset="-128"/>
                <a:ea typeface="HG丸ｺﾞｼｯｸM-PRO" panose="020F0600000000000000" pitchFamily="50" charset="-128"/>
              </a:rPr>
              <a:t>/</a:t>
            </a:r>
            <a:r>
              <a:rPr lang="ja-JP" altLang="en-US" sz="1200" dirty="0">
                <a:effectLst/>
                <a:latin typeface="HG丸ｺﾞｼｯｸM-PRO" panose="020F0600000000000000" pitchFamily="50" charset="-128"/>
                <a:ea typeface="HG丸ｺﾞｼｯｸM-PRO" panose="020F0600000000000000" pitchFamily="50" charset="-128"/>
              </a:rPr>
              <a:t>振休</a:t>
            </a:r>
            <a:r>
              <a:rPr lang="en-US" altLang="ja-JP" sz="1200" dirty="0">
                <a:effectLst/>
                <a:latin typeface="HG丸ｺﾞｼｯｸM-PRO" panose="020F0600000000000000" pitchFamily="50" charset="-128"/>
                <a:ea typeface="HG丸ｺﾞｼｯｸM-PRO" panose="020F0600000000000000" pitchFamily="50" charset="-128"/>
              </a:rPr>
              <a:t>/</a:t>
            </a:r>
            <a:r>
              <a:rPr lang="ja-JP" altLang="en-US" sz="1200" dirty="0">
                <a:effectLst/>
                <a:latin typeface="HG丸ｺﾞｼｯｸM-PRO" panose="020F0600000000000000" pitchFamily="50" charset="-128"/>
                <a:ea typeface="HG丸ｺﾞｼｯｸM-PRO" panose="020F0600000000000000" pitchFamily="50" charset="-128"/>
              </a:rPr>
              <a:t>代休</a:t>
            </a:r>
            <a:r>
              <a:rPr lang="en-US" altLang="ja-JP" sz="1200" dirty="0">
                <a:effectLst/>
                <a:latin typeface="HG丸ｺﾞｼｯｸM-PRO" panose="020F0600000000000000" pitchFamily="50" charset="-128"/>
                <a:ea typeface="HG丸ｺﾞｼｯｸM-PRO" panose="020F0600000000000000" pitchFamily="50" charset="-128"/>
              </a:rPr>
              <a:t>/</a:t>
            </a:r>
            <a:r>
              <a:rPr lang="ja-JP" altLang="en-US" sz="1200" dirty="0">
                <a:effectLst/>
                <a:latin typeface="HG丸ｺﾞｼｯｸM-PRO" panose="020F0600000000000000" pitchFamily="50" charset="-128"/>
                <a:ea typeface="HG丸ｺﾞｼｯｸM-PRO" panose="020F0600000000000000" pitchFamily="50" charset="-128"/>
              </a:rPr>
              <a:t>特別休暇を登録する場合に選択します。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FE56248B-D620-314A-50D0-AC83F9B5B7ED}"/>
              </a:ext>
            </a:extLst>
          </p:cNvPr>
          <p:cNvGrpSpPr/>
          <p:nvPr/>
        </p:nvGrpSpPr>
        <p:grpSpPr>
          <a:xfrm>
            <a:off x="436076" y="900000"/>
            <a:ext cx="5985849" cy="360000"/>
            <a:chOff x="436076" y="993775"/>
            <a:chExt cx="5985849" cy="388800"/>
          </a:xfrm>
        </p:grpSpPr>
        <p:grpSp>
          <p:nvGrpSpPr>
            <p:cNvPr id="12" name="グループ化 11">
              <a:extLst>
                <a:ext uri="{FF2B5EF4-FFF2-40B4-BE49-F238E27FC236}">
                  <a16:creationId xmlns:a16="http://schemas.microsoft.com/office/drawing/2014/main" id="{F101AB3F-9CD5-E998-E38F-62189673E9AF}"/>
                </a:ext>
              </a:extLst>
            </p:cNvPr>
            <p:cNvGrpSpPr/>
            <p:nvPr/>
          </p:nvGrpSpPr>
          <p:grpSpPr>
            <a:xfrm>
              <a:off x="436076" y="993775"/>
              <a:ext cx="1560081" cy="388800"/>
              <a:chOff x="461216" y="5156407"/>
              <a:chExt cx="1560081" cy="388800"/>
            </a:xfrm>
          </p:grpSpPr>
          <p:sp>
            <p:nvSpPr>
              <p:cNvPr id="14" name="正方形/長方形 13">
                <a:extLst>
                  <a:ext uri="{FF2B5EF4-FFF2-40B4-BE49-F238E27FC236}">
                    <a16:creationId xmlns:a16="http://schemas.microsoft.com/office/drawing/2014/main" id="{E4F3F5C1-911F-ADF5-8C8E-11495F5AA7C4}"/>
                  </a:ext>
                </a:extLst>
              </p:cNvPr>
              <p:cNvSpPr/>
              <p:nvPr/>
            </p:nvSpPr>
            <p:spPr>
              <a:xfrm>
                <a:off x="461216" y="5156407"/>
                <a:ext cx="1560081" cy="387592"/>
              </a:xfrm>
              <a:prstGeom prst="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15" name="二等辺三角形 14">
                <a:extLst>
                  <a:ext uri="{FF2B5EF4-FFF2-40B4-BE49-F238E27FC236}">
                    <a16:creationId xmlns:a16="http://schemas.microsoft.com/office/drawing/2014/main" id="{C7D2C490-459E-557E-6BEF-082E729D8DA1}"/>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電球 単色塗りつぶし">
                <a:extLst>
                  <a:ext uri="{FF2B5EF4-FFF2-40B4-BE49-F238E27FC236}">
                    <a16:creationId xmlns:a16="http://schemas.microsoft.com/office/drawing/2014/main" id="{421690B6-7268-10C2-532C-9C7F1405DE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13" name="直線コネクタ 12">
              <a:extLst>
                <a:ext uri="{FF2B5EF4-FFF2-40B4-BE49-F238E27FC236}">
                  <a16:creationId xmlns:a16="http://schemas.microsoft.com/office/drawing/2014/main" id="{EAF8B1E6-A161-D32D-6AA0-C9AFF74753D7}"/>
                </a:ext>
              </a:extLst>
            </p:cNvPr>
            <p:cNvCxnSpPr>
              <a:cxnSpLocks/>
            </p:cNvCxnSpPr>
            <p:nvPr/>
          </p:nvCxnSpPr>
          <p:spPr>
            <a:xfrm>
              <a:off x="2213313" y="1187571"/>
              <a:ext cx="4208612"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grpSp>
      <p:cxnSp>
        <p:nvCxnSpPr>
          <p:cNvPr id="17" name="直線コネクタ 16">
            <a:extLst>
              <a:ext uri="{FF2B5EF4-FFF2-40B4-BE49-F238E27FC236}">
                <a16:creationId xmlns:a16="http://schemas.microsoft.com/office/drawing/2014/main" id="{05170DFA-9279-8FDA-D007-A23290E94FE0}"/>
              </a:ext>
            </a:extLst>
          </p:cNvPr>
          <p:cNvCxnSpPr>
            <a:cxnSpLocks/>
          </p:cNvCxnSpPr>
          <p:nvPr/>
        </p:nvCxnSpPr>
        <p:spPr>
          <a:xfrm>
            <a:off x="436076" y="9375775"/>
            <a:ext cx="5985849"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CF4C8F1A-16D5-F472-5783-A99AD6031C97}"/>
              </a:ext>
            </a:extLst>
          </p:cNvPr>
          <p:cNvPicPr>
            <a:picLocks noChangeAspect="1"/>
          </p:cNvPicPr>
          <p:nvPr/>
        </p:nvPicPr>
        <p:blipFill rotWithShape="1">
          <a:blip r:embed="rId5"/>
          <a:srcRect b="52251"/>
          <a:stretch/>
        </p:blipFill>
        <p:spPr>
          <a:xfrm>
            <a:off x="5307978" y="8170161"/>
            <a:ext cx="1267991" cy="1145206"/>
          </a:xfrm>
          <a:prstGeom prst="rect">
            <a:avLst/>
          </a:prstGeom>
        </p:spPr>
      </p:pic>
      <p:pic>
        <p:nvPicPr>
          <p:cNvPr id="9" name="図 8">
            <a:extLst>
              <a:ext uri="{FF2B5EF4-FFF2-40B4-BE49-F238E27FC236}">
                <a16:creationId xmlns:a16="http://schemas.microsoft.com/office/drawing/2014/main" id="{581BC7F3-B667-474B-2343-DBA65070004A}"/>
              </a:ext>
            </a:extLst>
          </p:cNvPr>
          <p:cNvPicPr>
            <a:picLocks noChangeAspect="1"/>
          </p:cNvPicPr>
          <p:nvPr/>
        </p:nvPicPr>
        <p:blipFill>
          <a:blip r:embed="rId6"/>
          <a:stretch>
            <a:fillRect/>
          </a:stretch>
        </p:blipFill>
        <p:spPr>
          <a:xfrm>
            <a:off x="1058994" y="5915393"/>
            <a:ext cx="1555703" cy="1278330"/>
          </a:xfrm>
          <a:prstGeom prst="rect">
            <a:avLst/>
          </a:prstGeom>
          <a:effectLst>
            <a:outerShdw blurRad="63500" sx="102000" sy="102000" algn="ctr" rotWithShape="0">
              <a:prstClr val="black">
                <a:alpha val="40000"/>
              </a:prstClr>
            </a:outerShdw>
          </a:effectLst>
        </p:spPr>
      </p:pic>
      <p:pic>
        <p:nvPicPr>
          <p:cNvPr id="18" name="図 17">
            <a:extLst>
              <a:ext uri="{FF2B5EF4-FFF2-40B4-BE49-F238E27FC236}">
                <a16:creationId xmlns:a16="http://schemas.microsoft.com/office/drawing/2014/main" id="{9B13E0C8-F121-816D-8EED-F4735FB8EFF7}"/>
              </a:ext>
            </a:extLst>
          </p:cNvPr>
          <p:cNvPicPr>
            <a:picLocks noChangeAspect="1"/>
          </p:cNvPicPr>
          <p:nvPr/>
        </p:nvPicPr>
        <p:blipFill>
          <a:blip r:embed="rId7"/>
          <a:stretch>
            <a:fillRect/>
          </a:stretch>
        </p:blipFill>
        <p:spPr>
          <a:xfrm>
            <a:off x="4376746" y="5915393"/>
            <a:ext cx="1463440" cy="1257832"/>
          </a:xfrm>
          <a:prstGeom prst="rect">
            <a:avLst/>
          </a:prstGeom>
          <a:effectLst>
            <a:outerShdw blurRad="63500" sx="102000" sy="102000" algn="ctr" rotWithShape="0">
              <a:prstClr val="black">
                <a:alpha val="40000"/>
              </a:prstClr>
            </a:outerShdw>
          </a:effectLst>
        </p:spPr>
      </p:pic>
      <p:pic>
        <p:nvPicPr>
          <p:cNvPr id="20" name="図 19">
            <a:extLst>
              <a:ext uri="{FF2B5EF4-FFF2-40B4-BE49-F238E27FC236}">
                <a16:creationId xmlns:a16="http://schemas.microsoft.com/office/drawing/2014/main" id="{D2028471-0287-93F7-6743-83CA5B4D16B8}"/>
              </a:ext>
            </a:extLst>
          </p:cNvPr>
          <p:cNvPicPr>
            <a:picLocks noChangeAspect="1"/>
          </p:cNvPicPr>
          <p:nvPr/>
        </p:nvPicPr>
        <p:blipFill rotWithShape="1">
          <a:blip r:embed="rId8"/>
          <a:srcRect t="4020" b="9200"/>
          <a:stretch/>
        </p:blipFill>
        <p:spPr>
          <a:xfrm>
            <a:off x="2735774" y="7153719"/>
            <a:ext cx="1555703" cy="165119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10343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2 </a:t>
            </a:r>
            <a:r>
              <a:rPr kumimoji="1" lang="ja-JP" altLang="en-US" dirty="0"/>
              <a:t>月次スケジュールを登録する｜</a:t>
            </a:r>
            <a:r>
              <a:rPr kumimoji="1" lang="en-US" altLang="ja-JP" sz="1800" dirty="0"/>
              <a:t>CSV</a:t>
            </a:r>
            <a:r>
              <a:rPr kumimoji="1" lang="ja-JP" altLang="en-US" sz="1800" dirty="0"/>
              <a:t>での登録方法 ①</a:t>
            </a:r>
            <a:endParaRPr kumimoji="1" lang="ja-JP" altLang="en-US" dirty="0"/>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24</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E176ED34-81E6-9827-4697-6B209750C30A}"/>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88F6D890-A593-1D31-E897-B2F6DEDF4763}"/>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メニューバーの［スケジュール］から、［月次スケジュール］をクリックします。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8762B37E-A183-5AB0-B92C-01CEFF3C03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10D57380-ECAF-CBE1-DE21-B69E8FDD090A}"/>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00706240-7C9F-07A3-2E6A-009ED676DC71}"/>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87467858-4AF2-A482-4A79-A762F839D5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0758F1F4-D438-1E7D-87D8-2812E21E75DD}"/>
              </a:ext>
            </a:extLst>
          </p:cNvPr>
          <p:cNvPicPr>
            <a:picLocks noChangeAspect="1"/>
          </p:cNvPicPr>
          <p:nvPr/>
        </p:nvPicPr>
        <p:blipFill>
          <a:blip r:embed="rId5"/>
          <a:stretch>
            <a:fillRect/>
          </a:stretch>
        </p:blipFill>
        <p:spPr>
          <a:xfrm>
            <a:off x="549000" y="1648800"/>
            <a:ext cx="5760000" cy="2757007"/>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75ECA96C-CBAC-1F43-9A25-ECF5C79FDAE4}"/>
              </a:ext>
            </a:extLst>
          </p:cNvPr>
          <p:cNvSpPr/>
          <p:nvPr/>
        </p:nvSpPr>
        <p:spPr>
          <a:xfrm>
            <a:off x="548434" y="1848471"/>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79FCC56-8F47-50AA-0DD0-7688EB864C52}"/>
              </a:ext>
            </a:extLst>
          </p:cNvPr>
          <p:cNvSpPr/>
          <p:nvPr/>
        </p:nvSpPr>
        <p:spPr>
          <a:xfrm>
            <a:off x="1340434" y="1999688"/>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9542508-EDA8-B850-79DA-72E34358BF8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9000" y="5932695"/>
            <a:ext cx="5760000" cy="2754559"/>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837C85D0-6B4F-AE7E-416B-8E39446064C6}"/>
              </a:ext>
            </a:extLst>
          </p:cNvPr>
          <p:cNvSpPr/>
          <p:nvPr/>
        </p:nvSpPr>
        <p:spPr>
          <a:xfrm>
            <a:off x="3172304" y="7394575"/>
            <a:ext cx="637696" cy="13224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1D1C7B9-EE3F-963A-8D2C-EF5A94D6936F}"/>
              </a:ext>
            </a:extLst>
          </p:cNvPr>
          <p:cNvSpPr/>
          <p:nvPr/>
        </p:nvSpPr>
        <p:spPr>
          <a:xfrm>
            <a:off x="767509" y="6556376"/>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1DC50B40-1EE3-6569-04E2-98731A958F02}"/>
              </a:ext>
            </a:extLst>
          </p:cNvPr>
          <p:cNvSpPr/>
          <p:nvPr/>
        </p:nvSpPr>
        <p:spPr>
          <a:xfrm>
            <a:off x="526209" y="1599812"/>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8E129B58-F974-55D6-4047-3837DB63842D}"/>
              </a:ext>
            </a:extLst>
          </p:cNvPr>
          <p:cNvSpPr/>
          <p:nvPr/>
        </p:nvSpPr>
        <p:spPr>
          <a:xfrm>
            <a:off x="1339868" y="1800003"/>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1319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2 </a:t>
            </a:r>
            <a:r>
              <a:rPr kumimoji="1" lang="ja-JP" altLang="en-US" dirty="0"/>
              <a:t>月次スケジュールを登録する｜</a:t>
            </a:r>
            <a:r>
              <a:rPr kumimoji="1" lang="en-US" altLang="ja-JP" sz="1800" dirty="0"/>
              <a:t>CSV</a:t>
            </a:r>
            <a:r>
              <a:rPr kumimoji="1" lang="ja-JP" altLang="en-US" sz="1800" dirty="0"/>
              <a:t>での登録方法 ②</a:t>
            </a:r>
            <a:endParaRPr kumimoji="1" lang="ja-JP" altLang="en-US" dirty="0"/>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25</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88F6D890-A593-1D31-E897-B2F6DEDF4763}"/>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［テンプレートダウンロード］をクリックし、テンプレートをダウンロードします。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1EE66C85-73DB-43EC-78CF-07A1EA663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13" name="四角形: 角を丸くする 12">
            <a:extLst>
              <a:ext uri="{FF2B5EF4-FFF2-40B4-BE49-F238E27FC236}">
                <a16:creationId xmlns:a16="http://schemas.microsoft.com/office/drawing/2014/main" id="{D6FC1163-EB63-C1E3-B0C9-A625B494DEC8}"/>
              </a:ext>
            </a:extLst>
          </p:cNvPr>
          <p:cNvSpPr/>
          <p:nvPr/>
        </p:nvSpPr>
        <p:spPr>
          <a:xfrm>
            <a:off x="369000" y="5184775"/>
            <a:ext cx="6120000" cy="3813790"/>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ダウンロードしたファイルを開き、必要な内容を入力します。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grpSp>
        <p:nvGrpSpPr>
          <p:cNvPr id="22" name="グループ化 21">
            <a:extLst>
              <a:ext uri="{FF2B5EF4-FFF2-40B4-BE49-F238E27FC236}">
                <a16:creationId xmlns:a16="http://schemas.microsoft.com/office/drawing/2014/main" id="{C06BEF9E-A8F7-6EFA-9D83-5A8305A11B47}"/>
              </a:ext>
            </a:extLst>
          </p:cNvPr>
          <p:cNvGrpSpPr/>
          <p:nvPr/>
        </p:nvGrpSpPr>
        <p:grpSpPr>
          <a:xfrm>
            <a:off x="526209" y="5948649"/>
            <a:ext cx="5523648" cy="2512726"/>
            <a:chOff x="648552" y="5948649"/>
            <a:chExt cx="5523648" cy="2512726"/>
          </a:xfrm>
        </p:grpSpPr>
        <p:sp>
          <p:nvSpPr>
            <p:cNvPr id="14" name="四角形: 角を丸くする 13">
              <a:extLst>
                <a:ext uri="{FF2B5EF4-FFF2-40B4-BE49-F238E27FC236}">
                  <a16:creationId xmlns:a16="http://schemas.microsoft.com/office/drawing/2014/main" id="{2F10F2CA-FD67-1A61-2F21-F72B0088890A}"/>
                </a:ext>
              </a:extLst>
            </p:cNvPr>
            <p:cNvSpPr/>
            <p:nvPr/>
          </p:nvSpPr>
          <p:spPr>
            <a:xfrm>
              <a:off x="718096" y="5948649"/>
              <a:ext cx="5421809" cy="2512726"/>
            </a:xfrm>
            <a:prstGeom prst="roundRect">
              <a:avLst>
                <a:gd name="adj" fmla="val 72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フォーマットの内容に関して</a:t>
              </a:r>
              <a:endParaRPr kumimoji="1" lang="en-US" altLang="ja-JP"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9" name="グループ化 18">
              <a:extLst>
                <a:ext uri="{FF2B5EF4-FFF2-40B4-BE49-F238E27FC236}">
                  <a16:creationId xmlns:a16="http://schemas.microsoft.com/office/drawing/2014/main" id="{7FC9DB58-953C-C59B-FEA7-BC3A1CA360C9}"/>
                </a:ext>
              </a:extLst>
            </p:cNvPr>
            <p:cNvGrpSpPr/>
            <p:nvPr/>
          </p:nvGrpSpPr>
          <p:grpSpPr>
            <a:xfrm>
              <a:off x="648552" y="6462316"/>
              <a:ext cx="5523648" cy="1846659"/>
              <a:chOff x="609600" y="6346440"/>
              <a:chExt cx="5523648" cy="1846659"/>
            </a:xfrm>
          </p:grpSpPr>
          <p:sp>
            <p:nvSpPr>
              <p:cNvPr id="15" name="テキスト ボックス 14">
                <a:extLst>
                  <a:ext uri="{FF2B5EF4-FFF2-40B4-BE49-F238E27FC236}">
                    <a16:creationId xmlns:a16="http://schemas.microsoft.com/office/drawing/2014/main" id="{ABF377FF-1932-0903-D4E7-B6628BF49B8A}"/>
                  </a:ext>
                </a:extLst>
              </p:cNvPr>
              <p:cNvSpPr txBox="1"/>
              <p:nvPr/>
            </p:nvSpPr>
            <p:spPr>
              <a:xfrm>
                <a:off x="1524000" y="6346440"/>
                <a:ext cx="4609248" cy="1585049"/>
              </a:xfrm>
              <a:prstGeom prst="rect">
                <a:avLst/>
              </a:prstGeom>
              <a:noFill/>
            </p:spPr>
            <p:txBody>
              <a:bodyPr wrap="square" rtlCol="0">
                <a:spAutoFit/>
              </a:bodyPr>
              <a:lstStyle/>
              <a:p>
                <a:pPr marL="163830">
                  <a:lnSpc>
                    <a:spcPct val="100000"/>
                  </a:lnSpc>
                  <a:spcBef>
                    <a:spcPts val="1235"/>
                  </a:spcBef>
                  <a:spcAft>
                    <a:spcPts val="600"/>
                  </a:spcAft>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：従業員の氏名</a:t>
                </a:r>
              </a:p>
              <a:p>
                <a:pPr marL="163830">
                  <a:lnSpc>
                    <a:spcPct val="100000"/>
                  </a:lnSpc>
                  <a:spcAft>
                    <a:spcPts val="600"/>
                  </a:spcAft>
                  <a:tabLst>
                    <a:tab pos="1229995" algn="l"/>
                  </a:tabLst>
                </a:pPr>
                <a:r>
                  <a:rPr lang="ja-JP" altLang="en-US" sz="1200" spc="35" dirty="0">
                    <a:latin typeface="HG丸ｺﾞｼｯｸM-PRO" panose="020F0600000000000000" pitchFamily="50" charset="-128"/>
                    <a:ea typeface="HG丸ｺﾞｼｯｸM-PRO" panose="020F0600000000000000" pitchFamily="50" charset="-128"/>
                    <a:cs typeface="Arial" panose="020B0604020202020204" pitchFamily="34" charset="0"/>
                  </a:rPr>
                  <a:t>：従業員</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の社員番号</a:t>
                </a:r>
              </a:p>
              <a:p>
                <a:pPr marL="163830">
                  <a:lnSpc>
                    <a:spcPct val="100000"/>
                  </a:lnSpc>
                  <a:spcAft>
                    <a:spcPts val="600"/>
                  </a:spcAft>
                </a:pPr>
                <a:r>
                  <a:rPr lang="ja-JP" altLang="en-US" sz="1200" spc="35" dirty="0">
                    <a:latin typeface="HG丸ｺﾞｼｯｸM-PRO" panose="020F0600000000000000" pitchFamily="50" charset="-128"/>
                    <a:ea typeface="HG丸ｺﾞｼｯｸM-PRO" panose="020F0600000000000000" pitchFamily="50" charset="-128"/>
                    <a:cs typeface="Arial" panose="020B0604020202020204" pitchFamily="34" charset="0"/>
                  </a:rPr>
                  <a:t>：所定</a:t>
                </a:r>
                <a:r>
                  <a:rPr lang="ja-JP" altLang="en-US" sz="1200" spc="5" dirty="0">
                    <a:latin typeface="HG丸ｺﾞｼｯｸM-PRO" panose="020F0600000000000000" pitchFamily="50" charset="-128"/>
                    <a:ea typeface="HG丸ｺﾞｼｯｸM-PRO" panose="020F0600000000000000" pitchFamily="50" charset="-128"/>
                    <a:cs typeface="Arial" panose="020B0604020202020204" pitchFamily="34" charset="0"/>
                  </a:rPr>
                  <a:t>休日</a:t>
                </a:r>
                <a:endPar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Aft>
                    <a:spcPts val="600"/>
                  </a:spcAft>
                  <a:tabLst>
                    <a:tab pos="570865" algn="l"/>
                  </a:tabLst>
                </a:pPr>
                <a:r>
                  <a:rPr lang="ja-JP" altLang="en-US" sz="1200" spc="35" dirty="0">
                    <a:latin typeface="HG丸ｺﾞｼｯｸM-PRO" panose="020F0600000000000000" pitchFamily="50" charset="-128"/>
                    <a:ea typeface="HG丸ｺﾞｼｯｸM-PRO" panose="020F0600000000000000" pitchFamily="50" charset="-128"/>
                    <a:cs typeface="Arial" panose="020B0604020202020204" pitchFamily="34" charset="0"/>
                  </a:rPr>
                  <a:t>：法定</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休日</a:t>
                </a:r>
              </a:p>
              <a:p>
                <a:pPr marL="163830">
                  <a:lnSpc>
                    <a:spcPct val="100000"/>
                  </a:lnSpc>
                  <a:spcAft>
                    <a:spcPts val="600"/>
                  </a:spcAft>
                  <a:tabLst>
                    <a:tab pos="1051560" algn="l"/>
                  </a:tabLst>
                </a:pPr>
                <a:r>
                  <a:rPr lang="ja-JP" altLang="en-US" sz="1200" spc="35" dirty="0">
                    <a:latin typeface="HG丸ｺﾞｼｯｸM-PRO" panose="020F0600000000000000" pitchFamily="50" charset="-128"/>
                    <a:ea typeface="HG丸ｺﾞｼｯｸM-PRO" panose="020F0600000000000000" pitchFamily="50" charset="-128"/>
                    <a:cs typeface="Arial" panose="020B0604020202020204" pitchFamily="34" charset="0"/>
                  </a:rPr>
                  <a:t>：スケジ</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ュール雛形</a:t>
                </a:r>
                <a:r>
                  <a:rPr lang="ja-JP" altLang="en-US" sz="1200" spc="-30" dirty="0">
                    <a:latin typeface="HG丸ｺﾞｼｯｸM-PRO" panose="020F0600000000000000" pitchFamily="50" charset="-128"/>
                    <a:ea typeface="HG丸ｺﾞｼｯｸM-PRO" panose="020F0600000000000000" pitchFamily="50" charset="-128"/>
                    <a:cs typeface="Arial" panose="020B0604020202020204" pitchFamily="34" charset="0"/>
                  </a:rPr>
                  <a:t>の</a:t>
                </a:r>
                <a:r>
                  <a:rPr lang="en-US" altLang="ja-JP" sz="1200" spc="5" dirty="0">
                    <a:latin typeface="HG丸ｺﾞｼｯｸM-PRO" panose="020F0600000000000000" pitchFamily="50" charset="-128"/>
                    <a:ea typeface="HG丸ｺﾞｼｯｸM-PRO" panose="020F0600000000000000" pitchFamily="50" charset="-128"/>
                    <a:cs typeface="Arial" panose="020B0604020202020204" pitchFamily="34" charset="0"/>
                  </a:rPr>
                  <a:t>ID</a:t>
                </a:r>
                <a:endPar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Aft>
                    <a:spcPts val="600"/>
                  </a:spcAft>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：出勤退勤予定時間や</a:t>
                </a:r>
                <a:r>
                  <a:rPr lang="ja-JP" altLang="en-US" sz="1200" spc="-40" dirty="0">
                    <a:latin typeface="HG丸ｺﾞｼｯｸM-PRO" panose="020F0600000000000000" pitchFamily="50" charset="-128"/>
                    <a:ea typeface="HG丸ｺﾞｼｯｸM-PRO" panose="020F0600000000000000" pitchFamily="50" charset="-128"/>
                    <a:cs typeface="Arial" panose="020B0604020202020204" pitchFamily="34" charset="0"/>
                  </a:rPr>
                  <a:t>休</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憩時間をコンマ区</a:t>
                </a:r>
                <a:r>
                  <a:rPr lang="ja-JP" altLang="en-US" sz="1200" spc="-40" dirty="0">
                    <a:latin typeface="HG丸ｺﾞｼｯｸM-PRO" panose="020F0600000000000000" pitchFamily="50" charset="-128"/>
                    <a:ea typeface="HG丸ｺﾞｼｯｸM-PRO" panose="020F0600000000000000" pitchFamily="50" charset="-128"/>
                    <a:cs typeface="Arial" panose="020B0604020202020204" pitchFamily="34" charset="0"/>
                  </a:rPr>
                  <a:t>切</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りで入</a:t>
                </a:r>
                <a:r>
                  <a:rPr lang="ja-JP" altLang="en-US" sz="1200" spc="-40" dirty="0">
                    <a:latin typeface="HG丸ｺﾞｼｯｸM-PRO" panose="020F0600000000000000" pitchFamily="50" charset="-128"/>
                    <a:ea typeface="HG丸ｺﾞｼｯｸM-PRO" panose="020F0600000000000000" pitchFamily="50" charset="-128"/>
                    <a:cs typeface="Arial" panose="020B0604020202020204" pitchFamily="34" charset="0"/>
                  </a:rPr>
                  <a:t>力</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します。</a:t>
                </a:r>
              </a:p>
            </p:txBody>
          </p:sp>
          <p:sp>
            <p:nvSpPr>
              <p:cNvPr id="18" name="テキスト ボックス 17">
                <a:extLst>
                  <a:ext uri="{FF2B5EF4-FFF2-40B4-BE49-F238E27FC236}">
                    <a16:creationId xmlns:a16="http://schemas.microsoft.com/office/drawing/2014/main" id="{CF3434D6-31AF-BC98-797F-AAC0E3F43C99}"/>
                  </a:ext>
                </a:extLst>
              </p:cNvPr>
              <p:cNvSpPr txBox="1"/>
              <p:nvPr/>
            </p:nvSpPr>
            <p:spPr>
              <a:xfrm>
                <a:off x="609600" y="6346440"/>
                <a:ext cx="5491353" cy="1846659"/>
              </a:xfrm>
              <a:prstGeom prst="rect">
                <a:avLst/>
              </a:prstGeom>
              <a:noFill/>
            </p:spPr>
            <p:txBody>
              <a:bodyPr wrap="square">
                <a:spAutoFit/>
              </a:bodyPr>
              <a:lstStyle/>
              <a:p>
                <a:pPr marL="163830">
                  <a:lnSpc>
                    <a:spcPct val="100000"/>
                  </a:lnSpc>
                  <a:spcBef>
                    <a:spcPts val="1235"/>
                  </a:spcBef>
                  <a:spcAft>
                    <a:spcPts val="600"/>
                  </a:spcAft>
                </a:pPr>
                <a:r>
                  <a:rPr lang="ja-JP" altLang="en-US"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・氏名　　</a:t>
                </a:r>
              </a:p>
              <a:p>
                <a:pPr marL="163830">
                  <a:lnSpc>
                    <a:spcPct val="100000"/>
                  </a:lnSpc>
                  <a:spcAft>
                    <a:spcPts val="600"/>
                  </a:spcAft>
                  <a:tabLst>
                    <a:tab pos="1229995" algn="l"/>
                  </a:tabLst>
                </a:pPr>
                <a:r>
                  <a:rPr lang="ja-JP" altLang="en-US" sz="1200" b="1"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・従業員</a:t>
                </a:r>
                <a:r>
                  <a:rPr lang="en-US" altLang="ja-JP" sz="1200" b="1"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I</a:t>
                </a:r>
                <a:r>
                  <a:rPr lang="en-US" altLang="ja-JP" sz="1200" b="1" spc="-1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D</a:t>
                </a:r>
              </a:p>
              <a:p>
                <a:pPr marL="163830">
                  <a:lnSpc>
                    <a:spcPct val="100000"/>
                  </a:lnSpc>
                  <a:spcAft>
                    <a:spcPts val="600"/>
                  </a:spcAft>
                  <a:tabLst>
                    <a:tab pos="1229995" algn="l"/>
                  </a:tabLst>
                </a:pPr>
                <a:r>
                  <a:rPr lang="ja-JP" altLang="en-US" sz="1200" b="1"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・所　　</a:t>
                </a:r>
                <a:endParaRPr lang="en-US" altLang="ja-JP" sz="1200" b="1"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Aft>
                    <a:spcPts val="600"/>
                  </a:spcAft>
                  <a:tabLst>
                    <a:tab pos="1229995" algn="l"/>
                  </a:tabLst>
                </a:pPr>
                <a:r>
                  <a:rPr lang="ja-JP" altLang="en-US" sz="1200" b="1"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・法　　　</a:t>
                </a:r>
                <a:endParaRPr lang="en-US" altLang="ja-JP" sz="1200" b="1"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Aft>
                    <a:spcPts val="600"/>
                  </a:spcAft>
                  <a:tabLst>
                    <a:tab pos="1229995" algn="l"/>
                  </a:tabLst>
                </a:pPr>
                <a:r>
                  <a:rPr lang="ja-JP" altLang="en-US" sz="1200" b="1"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・雛形</a:t>
                </a:r>
                <a:r>
                  <a:rPr lang="en-US" altLang="ja-JP" sz="1200" b="1"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I</a:t>
                </a:r>
                <a:r>
                  <a:rPr lang="en-US" altLang="ja-JP" sz="1200" b="1" spc="-1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D</a:t>
                </a:r>
                <a:r>
                  <a:rPr lang="ja-JP" altLang="en-US" sz="1200" b="1" spc="-1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　</a:t>
                </a:r>
                <a:endParaRPr lang="en-US" altLang="ja-JP" sz="1200" b="1" spc="-1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Aft>
                    <a:spcPts val="600"/>
                  </a:spcAft>
                  <a:tabLst>
                    <a:tab pos="1229995" algn="l"/>
                  </a:tabLst>
                </a:pPr>
                <a:r>
                  <a:rPr lang="ja-JP" altLang="en-US"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・時間　</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　</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gn="r">
                  <a:lnSpc>
                    <a:spcPct val="100000"/>
                  </a:lnSpc>
                  <a:spcAft>
                    <a:spcPts val="600"/>
                  </a:spcAft>
                  <a:tabLst>
                    <a:tab pos="1229995" algn="l"/>
                  </a:tabLst>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スケジュール外休憩時間</a:t>
                </a:r>
                <a:r>
                  <a:rPr lang="ja-JP" altLang="en-US" sz="120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は</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登録対象外です。</a:t>
                </a:r>
              </a:p>
            </p:txBody>
          </p:sp>
        </p:grpSp>
      </p:grpSp>
      <p:pic>
        <p:nvPicPr>
          <p:cNvPr id="4" name="グラフィックス 3" descr="再生 単色塗りつぶし">
            <a:extLst>
              <a:ext uri="{FF2B5EF4-FFF2-40B4-BE49-F238E27FC236}">
                <a16:creationId xmlns:a16="http://schemas.microsoft.com/office/drawing/2014/main" id="{0A1C93DA-28E5-824E-3F48-4CABBE0EE6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8844789"/>
            <a:ext cx="231775" cy="457200"/>
          </a:xfrm>
          <a:prstGeom prst="rect">
            <a:avLst/>
          </a:prstGeom>
        </p:spPr>
      </p:pic>
      <p:pic>
        <p:nvPicPr>
          <p:cNvPr id="10" name="図 9">
            <a:extLst>
              <a:ext uri="{FF2B5EF4-FFF2-40B4-BE49-F238E27FC236}">
                <a16:creationId xmlns:a16="http://schemas.microsoft.com/office/drawing/2014/main" id="{DFA13202-0BB3-D26D-3A54-002BB32C69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2123" y="1648800"/>
            <a:ext cx="5753753" cy="27570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760C124D-A4E1-BED0-1519-BF3329BA5C18}"/>
              </a:ext>
            </a:extLst>
          </p:cNvPr>
          <p:cNvSpPr/>
          <p:nvPr/>
        </p:nvSpPr>
        <p:spPr>
          <a:xfrm>
            <a:off x="5334000" y="2365375"/>
            <a:ext cx="762000" cy="1080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88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2 </a:t>
            </a:r>
            <a:r>
              <a:rPr kumimoji="1" lang="ja-JP" altLang="en-US" dirty="0"/>
              <a:t>月次スケジュールを登録する｜</a:t>
            </a:r>
            <a:r>
              <a:rPr kumimoji="1" lang="en-US" altLang="ja-JP" sz="1800" dirty="0"/>
              <a:t>CSV</a:t>
            </a:r>
            <a:r>
              <a:rPr kumimoji="1" lang="ja-JP" altLang="en-US" sz="1800" dirty="0"/>
              <a:t>での登録方法 ③</a:t>
            </a:r>
            <a:endParaRPr kumimoji="1" lang="ja-JP" altLang="en-US" dirty="0"/>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88F6D890-A593-1D31-E897-B2F6DEDF4763}"/>
              </a:ext>
            </a:extLst>
          </p:cNvPr>
          <p:cNvSpPr/>
          <p:nvPr/>
        </p:nvSpPr>
        <p:spPr>
          <a:xfrm>
            <a:off x="369000" y="950400"/>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CSV</a:t>
            </a:r>
            <a:r>
              <a:rPr lang="ja-JP" altLang="en-US" sz="1100" dirty="0">
                <a:solidFill>
                  <a:schemeClr val="tx1"/>
                </a:solidFill>
                <a:latin typeface="HG丸ｺﾞｼｯｸM-PRO" panose="020F0600000000000000" pitchFamily="50" charset="-128"/>
                <a:ea typeface="HG丸ｺﾞｼｯｸM-PRO" panose="020F0600000000000000" pitchFamily="50" charset="-128"/>
              </a:rPr>
              <a:t>アップロード］をクリックし、作成したファイルを選択して登録は完了です。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図 6">
            <a:extLst>
              <a:ext uri="{FF2B5EF4-FFF2-40B4-BE49-F238E27FC236}">
                <a16:creationId xmlns:a16="http://schemas.microsoft.com/office/drawing/2014/main" id="{5BC3FAA8-A622-264A-1680-41CDB1119E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2123" y="1648800"/>
            <a:ext cx="5753753" cy="27570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48D5416C-5185-5A2B-5D32-07FFDCBD1D67}"/>
              </a:ext>
            </a:extLst>
          </p:cNvPr>
          <p:cNvSpPr/>
          <p:nvPr/>
        </p:nvSpPr>
        <p:spPr>
          <a:xfrm>
            <a:off x="4752000" y="2365375"/>
            <a:ext cx="540000" cy="1080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137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ja-JP" altLang="en-US" dirty="0"/>
              <a:t>スケジュール承認｜概要</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27</a:t>
            </a:fld>
            <a:endParaRPr lang="ja-JP" altLang="en-US" dirty="0"/>
          </a:p>
        </p:txBody>
      </p:sp>
      <p:grpSp>
        <p:nvGrpSpPr>
          <p:cNvPr id="11" name="グループ化 10">
            <a:extLst>
              <a:ext uri="{FF2B5EF4-FFF2-40B4-BE49-F238E27FC236}">
                <a16:creationId xmlns:a16="http://schemas.microsoft.com/office/drawing/2014/main" id="{34FFD77B-05DF-7401-74C4-E43600674583}"/>
              </a:ext>
            </a:extLst>
          </p:cNvPr>
          <p:cNvGrpSpPr/>
          <p:nvPr/>
        </p:nvGrpSpPr>
        <p:grpSpPr>
          <a:xfrm>
            <a:off x="366823" y="900000"/>
            <a:ext cx="6300000" cy="360000"/>
            <a:chOff x="414047" y="1728889"/>
            <a:chExt cx="6042992" cy="356680"/>
          </a:xfrm>
        </p:grpSpPr>
        <p:sp>
          <p:nvSpPr>
            <p:cNvPr id="12" name="正方形/長方形 11">
              <a:extLst>
                <a:ext uri="{FF2B5EF4-FFF2-40B4-BE49-F238E27FC236}">
                  <a16:creationId xmlns:a16="http://schemas.microsoft.com/office/drawing/2014/main" id="{43B9CA28-C171-B7FC-DC28-910C840A8235}"/>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メニュー紹介</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Google Shape;113;p23">
              <a:extLst>
                <a:ext uri="{FF2B5EF4-FFF2-40B4-BE49-F238E27FC236}">
                  <a16:creationId xmlns:a16="http://schemas.microsoft.com/office/drawing/2014/main" id="{9D914C22-9EE0-5A64-7375-728FCD67DAED}"/>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pic>
        <p:nvPicPr>
          <p:cNvPr id="10" name="図 9">
            <a:extLst>
              <a:ext uri="{FF2B5EF4-FFF2-40B4-BE49-F238E27FC236}">
                <a16:creationId xmlns:a16="http://schemas.microsoft.com/office/drawing/2014/main" id="{5240B414-0203-F125-6AB5-FA330F3290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233" y="1651871"/>
            <a:ext cx="5569533" cy="2750865"/>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D97331DF-E7ED-0FF4-2FD2-2F39A85A109E}"/>
              </a:ext>
            </a:extLst>
          </p:cNvPr>
          <p:cNvSpPr/>
          <p:nvPr/>
        </p:nvSpPr>
        <p:spPr>
          <a:xfrm>
            <a:off x="1981200" y="1854175"/>
            <a:ext cx="1752600" cy="762000"/>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F6C9B26-CF99-7F30-4175-7B79D107DAE6}"/>
              </a:ext>
            </a:extLst>
          </p:cNvPr>
          <p:cNvSpPr/>
          <p:nvPr/>
        </p:nvSpPr>
        <p:spPr>
          <a:xfrm>
            <a:off x="5181600" y="2863803"/>
            <a:ext cx="685800" cy="187372"/>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A6445783-7CC2-4EC6-29F4-D43E8CEFF78A}"/>
              </a:ext>
            </a:extLst>
          </p:cNvPr>
          <p:cNvSpPr/>
          <p:nvPr/>
        </p:nvSpPr>
        <p:spPr>
          <a:xfrm>
            <a:off x="1066800" y="2705536"/>
            <a:ext cx="1219200" cy="187372"/>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D015E37C-5EB7-2D52-8494-4C405326AD52}"/>
              </a:ext>
            </a:extLst>
          </p:cNvPr>
          <p:cNvSpPr/>
          <p:nvPr/>
        </p:nvSpPr>
        <p:spPr>
          <a:xfrm>
            <a:off x="2876550" y="4057097"/>
            <a:ext cx="304800" cy="34563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2" name="表 32">
            <a:extLst>
              <a:ext uri="{FF2B5EF4-FFF2-40B4-BE49-F238E27FC236}">
                <a16:creationId xmlns:a16="http://schemas.microsoft.com/office/drawing/2014/main" id="{7B4E1519-C70F-20BD-FB90-DD82816E86AA}"/>
              </a:ext>
            </a:extLst>
          </p:cNvPr>
          <p:cNvGraphicFramePr>
            <a:graphicFrameLocks noGrp="1"/>
          </p:cNvGraphicFramePr>
          <p:nvPr>
            <p:extLst>
              <p:ext uri="{D42A27DB-BD31-4B8C-83A1-F6EECF244321}">
                <p14:modId xmlns:p14="http://schemas.microsoft.com/office/powerpoint/2010/main" val="1966524642"/>
              </p:ext>
            </p:extLst>
          </p:nvPr>
        </p:nvGraphicFramePr>
        <p:xfrm>
          <a:off x="644234" y="5101978"/>
          <a:ext cx="5569532" cy="1828800"/>
        </p:xfrm>
        <a:graphic>
          <a:graphicData uri="http://schemas.openxmlformats.org/drawingml/2006/table">
            <a:tbl>
              <a:tblPr firstRow="1" bandRow="1">
                <a:tableStyleId>{5C22544A-7EE6-4342-B048-85BDC9FD1C3A}</a:tableStyleId>
              </a:tblPr>
              <a:tblGrid>
                <a:gridCol w="914096">
                  <a:extLst>
                    <a:ext uri="{9D8B030D-6E8A-4147-A177-3AD203B41FA5}">
                      <a16:colId xmlns:a16="http://schemas.microsoft.com/office/drawing/2014/main" val="3139634513"/>
                    </a:ext>
                  </a:extLst>
                </a:gridCol>
                <a:gridCol w="4655436">
                  <a:extLst>
                    <a:ext uri="{9D8B030D-6E8A-4147-A177-3AD203B41FA5}">
                      <a16:colId xmlns:a16="http://schemas.microsoft.com/office/drawing/2014/main" val="336272865"/>
                    </a:ext>
                  </a:extLst>
                </a:gridCol>
              </a:tblGrid>
              <a:tr h="370840">
                <a:tc>
                  <a:txBody>
                    <a:bodyPr/>
                    <a:lstStyle/>
                    <a:p>
                      <a:endParaRPr kumimoji="1" lang="ja-JP" altLang="en-US" dirty="0"/>
                    </a:p>
                  </a:txBody>
                  <a:tcPr>
                    <a:lnB w="12700" cap="flat" cmpd="sng" algn="ctr">
                      <a:solidFill>
                        <a:schemeClr val="bg1"/>
                      </a:solidFill>
                      <a:prstDash val="solid"/>
                      <a:round/>
                      <a:headEnd type="none" w="med" len="med"/>
                      <a:tailEnd type="none" w="med" len="med"/>
                    </a:lnB>
                    <a:solidFill>
                      <a:srgbClr val="54A250"/>
                    </a:solidFill>
                  </a:tcPr>
                </a:tc>
                <a:tc>
                  <a:txBody>
                    <a:bodyPr/>
                    <a:lstStyle/>
                    <a:p>
                      <a:pPr marL="92075">
                        <a:lnSpc>
                          <a:spcPct val="100000"/>
                        </a:lnSpc>
                        <a:spcBef>
                          <a:spcPts val="350"/>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パレットから、シフトパタ</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ー</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ンや休日をクリッ</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ク</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して、</a:t>
                      </a:r>
                    </a:p>
                    <a:p>
                      <a:pPr marL="92075">
                        <a:lnSpc>
                          <a:spcPct val="100000"/>
                        </a:lnSpc>
                        <a:spcBef>
                          <a:spcPts val="10"/>
                        </a:spcBef>
                      </a:pP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該当日</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に</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割</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り当てます。</a:t>
                      </a:r>
                    </a:p>
                  </a:txBody>
                  <a:tcP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8554456"/>
                  </a:ext>
                </a:extLst>
              </a:tr>
              <a:tr h="370840">
                <a:tc>
                  <a:txBody>
                    <a:bodyPr/>
                    <a:lstStyle/>
                    <a:p>
                      <a:endParaRPr kumimoji="1" lang="ja-JP" altLang="en-US" dirty="0"/>
                    </a:p>
                  </a:txBody>
                  <a:tcPr>
                    <a:lnT w="12700" cap="flat" cmpd="sng" algn="ctr">
                      <a:solidFill>
                        <a:schemeClr val="bg1"/>
                      </a:solidFill>
                      <a:prstDash val="solid"/>
                      <a:round/>
                      <a:headEnd type="none" w="med" len="med"/>
                      <a:tailEnd type="none" w="med" len="med"/>
                    </a:lnT>
                    <a:solidFill>
                      <a:srgbClr val="54A250"/>
                    </a:solidFill>
                  </a:tcPr>
                </a:tc>
                <a:tc>
                  <a:txBody>
                    <a:bodyPr/>
                    <a:lstStyle/>
                    <a:p>
                      <a:pPr marL="92075">
                        <a:lnSpc>
                          <a:spcPct val="100000"/>
                        </a:lnSpc>
                        <a:spcBef>
                          <a:spcPts val="350"/>
                        </a:spcBef>
                      </a:pP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時間（</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例</a:t>
                      </a:r>
                      <a:r>
                        <a:rPr lang="ja-JP" altLang="en-US" sz="1200" b="0" spc="-4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9</a:t>
                      </a:r>
                      <a:r>
                        <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0" spc="-3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0</a:t>
                      </a:r>
                      <a:r>
                        <a:rPr lang="en-US" altLang="ja-JP" sz="1200" b="0" spc="1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0</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名</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称</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例</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早</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番</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a:t>
                      </a:r>
                      <a:r>
                        <a:rPr lang="ja-JP" altLang="en-US"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ス</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ケ</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ジ</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ュ</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ー</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ル</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画</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面</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上</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a:t>
                      </a:r>
                    </a:p>
                    <a:p>
                      <a:pPr marL="92075">
                        <a:lnSpc>
                          <a:spcPct val="100000"/>
                        </a:lnSpc>
                        <a:spcBef>
                          <a:spcPts val="15"/>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表記を変更できます。</a:t>
                      </a:r>
                    </a:p>
                  </a:txBody>
                  <a:tcP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983539768"/>
                  </a:ext>
                </a:extLst>
              </a:tr>
              <a:tr h="370840">
                <a:tc>
                  <a:txBody>
                    <a:bodyPr/>
                    <a:lstStyle/>
                    <a:p>
                      <a:endParaRPr kumimoji="1" lang="ja-JP" altLang="en-US"/>
                    </a:p>
                  </a:txBody>
                  <a:tcPr>
                    <a:solidFill>
                      <a:srgbClr val="54A250"/>
                    </a:solidFill>
                  </a:tcPr>
                </a:tc>
                <a:tc>
                  <a:txBody>
                    <a:bodyPr/>
                    <a:lstStyle/>
                    <a:p>
                      <a:pPr marL="93600" marR="0" lvl="0" indent="0" defTabSz="91440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申請の行が非表示となり、</a:t>
                      </a:r>
                      <a:endPar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3600" marR="0" lvl="0" indent="0" defTabSz="914400" eaLnBrk="1" fontAlgn="auto" latinLnBrk="0" hangingPunct="1">
                        <a:lnSpc>
                          <a:spcPct val="100000"/>
                        </a:lnSpc>
                        <a:spcBef>
                          <a:spcPts val="0"/>
                        </a:spcBef>
                        <a:spcAft>
                          <a:spcPts val="0"/>
                        </a:spcAft>
                        <a:buClrTx/>
                        <a:buSzTx/>
                        <a:buFontTx/>
                        <a:buNone/>
                        <a:tabLst/>
                        <a:defRPr/>
                      </a:pP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確</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定のスケジュール</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み確認</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ができます</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p>
                  </a:txBody>
                  <a:tcPr>
                    <a:solidFill>
                      <a:schemeClr val="bg1">
                        <a:lumMod val="85000"/>
                      </a:schemeClr>
                    </a:solidFill>
                  </a:tcPr>
                </a:tc>
                <a:extLst>
                  <a:ext uri="{0D108BD9-81ED-4DB2-BD59-A6C34878D82A}">
                    <a16:rowId xmlns:a16="http://schemas.microsoft.com/office/drawing/2014/main" val="325423856"/>
                  </a:ext>
                </a:extLst>
              </a:tr>
              <a:tr h="370840">
                <a:tc>
                  <a:txBody>
                    <a:bodyPr/>
                    <a:lstStyle/>
                    <a:p>
                      <a:endParaRPr kumimoji="1" lang="ja-JP" altLang="en-US"/>
                    </a:p>
                  </a:txBody>
                  <a:tcPr>
                    <a:solidFill>
                      <a:srgbClr val="54A250"/>
                    </a:solidFill>
                  </a:tcPr>
                </a:tc>
                <a:tc>
                  <a:txBody>
                    <a:bodyPr/>
                    <a:lstStyle/>
                    <a:p>
                      <a:pPr marL="92075">
                        <a:lnSpc>
                          <a:spcPct val="100000"/>
                        </a:lnSpc>
                        <a:spcBef>
                          <a:spcPts val="355"/>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鉛筆マークやシフトが割り</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当</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てられている日に</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て</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p>
                    <a:p>
                      <a:pPr marL="92075">
                        <a:lnSpc>
                          <a:spcPct val="100000"/>
                        </a:lnSpc>
                        <a:spcBef>
                          <a:spcPts val="10"/>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個別で編集できます。</a:t>
                      </a:r>
                    </a:p>
                  </a:txBody>
                  <a:tcPr>
                    <a:solidFill>
                      <a:schemeClr val="bg1">
                        <a:lumMod val="85000"/>
                      </a:schemeClr>
                    </a:solidFill>
                  </a:tcPr>
                </a:tc>
                <a:extLst>
                  <a:ext uri="{0D108BD9-81ED-4DB2-BD59-A6C34878D82A}">
                    <a16:rowId xmlns:a16="http://schemas.microsoft.com/office/drawing/2014/main" val="2818199551"/>
                  </a:ext>
                </a:extLst>
              </a:tr>
            </a:tbl>
          </a:graphicData>
        </a:graphic>
      </p:graphicFrame>
      <p:sp>
        <p:nvSpPr>
          <p:cNvPr id="34" name="楕円 33">
            <a:extLst>
              <a:ext uri="{FF2B5EF4-FFF2-40B4-BE49-F238E27FC236}">
                <a16:creationId xmlns:a16="http://schemas.microsoft.com/office/drawing/2014/main" id="{1306172F-07F9-E5F4-F1CD-15315D2AAA84}"/>
              </a:ext>
            </a:extLst>
          </p:cNvPr>
          <p:cNvSpPr/>
          <p:nvPr/>
        </p:nvSpPr>
        <p:spPr>
          <a:xfrm>
            <a:off x="914400" y="5178600"/>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5" name="楕円 34">
            <a:extLst>
              <a:ext uri="{FF2B5EF4-FFF2-40B4-BE49-F238E27FC236}">
                <a16:creationId xmlns:a16="http://schemas.microsoft.com/office/drawing/2014/main" id="{8ADD0A12-B7EC-3475-D8F5-817020CFBF22}"/>
              </a:ext>
            </a:extLst>
          </p:cNvPr>
          <p:cNvSpPr/>
          <p:nvPr/>
        </p:nvSpPr>
        <p:spPr>
          <a:xfrm>
            <a:off x="914400" y="5644059"/>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6" name="楕円 35">
            <a:extLst>
              <a:ext uri="{FF2B5EF4-FFF2-40B4-BE49-F238E27FC236}">
                <a16:creationId xmlns:a16="http://schemas.microsoft.com/office/drawing/2014/main" id="{E2028C27-C6D0-9A2A-2CC8-40D342651F8C}"/>
              </a:ext>
            </a:extLst>
          </p:cNvPr>
          <p:cNvSpPr/>
          <p:nvPr/>
        </p:nvSpPr>
        <p:spPr>
          <a:xfrm>
            <a:off x="914400" y="6109518"/>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7" name="楕円 36">
            <a:extLst>
              <a:ext uri="{FF2B5EF4-FFF2-40B4-BE49-F238E27FC236}">
                <a16:creationId xmlns:a16="http://schemas.microsoft.com/office/drawing/2014/main" id="{25B756D0-4DCD-621B-739B-1823E18DA7B5}"/>
              </a:ext>
            </a:extLst>
          </p:cNvPr>
          <p:cNvSpPr/>
          <p:nvPr/>
        </p:nvSpPr>
        <p:spPr>
          <a:xfrm>
            <a:off x="914400" y="6574978"/>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4</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8" name="楕円 37">
            <a:extLst>
              <a:ext uri="{FF2B5EF4-FFF2-40B4-BE49-F238E27FC236}">
                <a16:creationId xmlns:a16="http://schemas.microsoft.com/office/drawing/2014/main" id="{47C5B74E-32CA-6486-C4F0-570B87BB6762}"/>
              </a:ext>
            </a:extLst>
          </p:cNvPr>
          <p:cNvSpPr/>
          <p:nvPr/>
        </p:nvSpPr>
        <p:spPr>
          <a:xfrm>
            <a:off x="1659600" y="1582914"/>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9" name="楕円 38">
            <a:extLst>
              <a:ext uri="{FF2B5EF4-FFF2-40B4-BE49-F238E27FC236}">
                <a16:creationId xmlns:a16="http://schemas.microsoft.com/office/drawing/2014/main" id="{25A80579-6647-9867-1324-945ECDDBF93A}"/>
              </a:ext>
            </a:extLst>
          </p:cNvPr>
          <p:cNvSpPr/>
          <p:nvPr/>
        </p:nvSpPr>
        <p:spPr>
          <a:xfrm>
            <a:off x="4835234" y="2655222"/>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0" name="楕円 39">
            <a:extLst>
              <a:ext uri="{FF2B5EF4-FFF2-40B4-BE49-F238E27FC236}">
                <a16:creationId xmlns:a16="http://schemas.microsoft.com/office/drawing/2014/main" id="{3ECA9630-47F5-5B03-B7B7-21AB8A1B3BDF}"/>
              </a:ext>
            </a:extLst>
          </p:cNvPr>
          <p:cNvSpPr/>
          <p:nvPr/>
        </p:nvSpPr>
        <p:spPr>
          <a:xfrm>
            <a:off x="702600" y="24721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1" name="楕円 40">
            <a:extLst>
              <a:ext uri="{FF2B5EF4-FFF2-40B4-BE49-F238E27FC236}">
                <a16:creationId xmlns:a16="http://schemas.microsoft.com/office/drawing/2014/main" id="{A5B0F3A8-56B2-3F91-8571-156E84F0E19A}"/>
              </a:ext>
            </a:extLst>
          </p:cNvPr>
          <p:cNvSpPr/>
          <p:nvPr/>
        </p:nvSpPr>
        <p:spPr>
          <a:xfrm>
            <a:off x="2514600" y="3913097"/>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4</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60940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スケジュールを承認して登録する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28</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メニューバーの［スケジュール］から、［スケジュール承認］をクリックします。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676E3A3B-8F73-EE35-5136-2CB2E88F3A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8844789"/>
            <a:ext cx="231775" cy="457200"/>
          </a:xfrm>
          <a:prstGeom prst="rect">
            <a:avLst/>
          </a:prstGeom>
        </p:spPr>
      </p:pic>
      <p:pic>
        <p:nvPicPr>
          <p:cNvPr id="5" name="図 4">
            <a:extLst>
              <a:ext uri="{FF2B5EF4-FFF2-40B4-BE49-F238E27FC236}">
                <a16:creationId xmlns:a16="http://schemas.microsoft.com/office/drawing/2014/main" id="{1A79A3BA-BD3F-D0C7-EBBA-602D43539DF6}"/>
              </a:ext>
            </a:extLst>
          </p:cNvPr>
          <p:cNvPicPr>
            <a:picLocks noChangeAspect="1"/>
          </p:cNvPicPr>
          <p:nvPr/>
        </p:nvPicPr>
        <p:blipFill>
          <a:blip r:embed="rId5"/>
          <a:stretch>
            <a:fillRect/>
          </a:stretch>
        </p:blipFill>
        <p:spPr>
          <a:xfrm>
            <a:off x="549000" y="1648800"/>
            <a:ext cx="5760000" cy="2757007"/>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C98A6EAB-EBE6-6638-D6BE-CAF7247260FB}"/>
              </a:ext>
            </a:extLst>
          </p:cNvPr>
          <p:cNvSpPr/>
          <p:nvPr/>
        </p:nvSpPr>
        <p:spPr>
          <a:xfrm>
            <a:off x="548434" y="1848471"/>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16A87B8A-3F49-B8B8-5892-CE378B0DB068}"/>
              </a:ext>
            </a:extLst>
          </p:cNvPr>
          <p:cNvSpPr/>
          <p:nvPr/>
        </p:nvSpPr>
        <p:spPr>
          <a:xfrm>
            <a:off x="1340434" y="2191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71903C9-DA59-B6D1-A447-AABA8E2CCF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7672" y="5932695"/>
            <a:ext cx="5742656" cy="2754559"/>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B8A4D05E-5B5C-F549-5E2B-A4375D792642}"/>
              </a:ext>
            </a:extLst>
          </p:cNvPr>
          <p:cNvSpPr/>
          <p:nvPr/>
        </p:nvSpPr>
        <p:spPr>
          <a:xfrm>
            <a:off x="3186000" y="7200000"/>
            <a:ext cx="637696" cy="13224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F86C7E5-1D46-3E3A-5EE8-AE6CA6F60249}"/>
              </a:ext>
            </a:extLst>
          </p:cNvPr>
          <p:cNvSpPr/>
          <p:nvPr/>
        </p:nvSpPr>
        <p:spPr>
          <a:xfrm>
            <a:off x="767509" y="6347927"/>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98B01D0D-C2E4-1209-07E0-8834AAA23D3F}"/>
              </a:ext>
            </a:extLst>
          </p:cNvPr>
          <p:cNvSpPr/>
          <p:nvPr/>
        </p:nvSpPr>
        <p:spPr>
          <a:xfrm>
            <a:off x="526209" y="1599812"/>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楕円 11">
            <a:extLst>
              <a:ext uri="{FF2B5EF4-FFF2-40B4-BE49-F238E27FC236}">
                <a16:creationId xmlns:a16="http://schemas.microsoft.com/office/drawing/2014/main" id="{626294A4-9635-8DCD-DF66-83A7AFFDAC67}"/>
              </a:ext>
            </a:extLst>
          </p:cNvPr>
          <p:cNvSpPr/>
          <p:nvPr/>
        </p:nvSpPr>
        <p:spPr>
          <a:xfrm>
            <a:off x="1339868" y="1992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2490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［承認］をおこないたい日をクリックします。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8" name="図 7">
            <a:extLst>
              <a:ext uri="{FF2B5EF4-FFF2-40B4-BE49-F238E27FC236}">
                <a16:creationId xmlns:a16="http://schemas.microsoft.com/office/drawing/2014/main" id="{E71903C9-DA59-B6D1-A447-AABA8E2CCF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9000" y="5932975"/>
            <a:ext cx="5760000" cy="2753999"/>
          </a:xfrm>
          <a:prstGeom prst="rect">
            <a:avLst/>
          </a:prstGeom>
          <a:effectLst>
            <a:outerShdw blurRad="63500" sx="102000" sy="102000" algn="ctr" rotWithShape="0">
              <a:prstClr val="black">
                <a:alpha val="40000"/>
              </a:prstClr>
            </a:outerShdw>
          </a:effectLst>
        </p:spPr>
      </p:pic>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スケジュールを承認して登録する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3"/>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ステータスか</a:t>
              </a:r>
              <a:r>
                <a:rPr lang="ja-JP" altLang="en-US" sz="1100" dirty="0">
                  <a:solidFill>
                    <a:schemeClr val="tx1"/>
                  </a:solidFill>
                  <a:latin typeface="HG丸ｺﾞｼｯｸM-PRO" panose="020F0600000000000000" pitchFamily="50" charset="-128"/>
                  <a:ea typeface="HG丸ｺﾞｼｯｸM-PRO" panose="020F0600000000000000" pitchFamily="50" charset="-128"/>
                </a:rPr>
                <a:t>ら［承認］にチェックを入れます</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grpSp>
      <p:pic>
        <p:nvPicPr>
          <p:cNvPr id="4" name="グラフィックス 3" descr="再生 単色塗りつぶし">
            <a:extLst>
              <a:ext uri="{FF2B5EF4-FFF2-40B4-BE49-F238E27FC236}">
                <a16:creationId xmlns:a16="http://schemas.microsoft.com/office/drawing/2014/main" id="{676E3A3B-8F73-EE35-5136-2CB2E88F3A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8844789"/>
            <a:ext cx="231775" cy="457200"/>
          </a:xfrm>
          <a:prstGeom prst="rect">
            <a:avLst/>
          </a:prstGeom>
        </p:spPr>
      </p:pic>
      <p:pic>
        <p:nvPicPr>
          <p:cNvPr id="5" name="図 4">
            <a:extLst>
              <a:ext uri="{FF2B5EF4-FFF2-40B4-BE49-F238E27FC236}">
                <a16:creationId xmlns:a16="http://schemas.microsoft.com/office/drawing/2014/main" id="{1A79A3BA-BD3F-D0C7-EBBA-602D43539DF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9000" y="1651871"/>
            <a:ext cx="5760000" cy="2750865"/>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C98A6EAB-EBE6-6638-D6BE-CAF7247260FB}"/>
              </a:ext>
            </a:extLst>
          </p:cNvPr>
          <p:cNvSpPr/>
          <p:nvPr/>
        </p:nvSpPr>
        <p:spPr>
          <a:xfrm>
            <a:off x="1371600" y="1909340"/>
            <a:ext cx="381000" cy="1512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8A4D05E-5B5C-F549-5E2B-A4375D792642}"/>
              </a:ext>
            </a:extLst>
          </p:cNvPr>
          <p:cNvSpPr/>
          <p:nvPr/>
        </p:nvSpPr>
        <p:spPr>
          <a:xfrm>
            <a:off x="1809750" y="7318375"/>
            <a:ext cx="171450" cy="23700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7774AEF-714A-6D42-CEBC-3A6645CA135B}"/>
              </a:ext>
            </a:extLst>
          </p:cNvPr>
          <p:cNvSpPr/>
          <p:nvPr/>
        </p:nvSpPr>
        <p:spPr>
          <a:xfrm>
            <a:off x="3429000" y="2385526"/>
            <a:ext cx="381000" cy="166098"/>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43FD315D-CEB7-B269-3C44-38A887A46751}"/>
              </a:ext>
            </a:extLst>
          </p:cNvPr>
          <p:cNvGrpSpPr/>
          <p:nvPr/>
        </p:nvGrpSpPr>
        <p:grpSpPr>
          <a:xfrm>
            <a:off x="2362200" y="2681185"/>
            <a:ext cx="3751936" cy="903390"/>
            <a:chOff x="2705100" y="1392477"/>
            <a:chExt cx="3751936" cy="903390"/>
          </a:xfrm>
        </p:grpSpPr>
        <p:sp>
          <p:nvSpPr>
            <p:cNvPr id="16" name="四角形: 角を丸くする 15">
              <a:extLst>
                <a:ext uri="{FF2B5EF4-FFF2-40B4-BE49-F238E27FC236}">
                  <a16:creationId xmlns:a16="http://schemas.microsoft.com/office/drawing/2014/main" id="{FAD29E1F-03C0-B5B0-4255-A1E90EF54AE6}"/>
                </a:ext>
              </a:extLst>
            </p:cNvPr>
            <p:cNvSpPr/>
            <p:nvPr/>
          </p:nvSpPr>
          <p:spPr>
            <a:xfrm>
              <a:off x="2705100" y="1557338"/>
              <a:ext cx="3751936" cy="738529"/>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「時間」を選択した場合：スケジュール時間が表示されます。</a:t>
              </a:r>
              <a:br>
                <a:rPr lang="ja-JP" altLang="en-US" sz="1000" dirty="0">
                  <a:solidFill>
                    <a:schemeClr val="bg1"/>
                  </a:solidFill>
                  <a:latin typeface="HG丸ｺﾞｼｯｸM-PRO" panose="020F0600000000000000" pitchFamily="50" charset="-128"/>
                  <a:ea typeface="HG丸ｺﾞｼｯｸM-PRO" panose="020F0600000000000000" pitchFamily="50" charset="-128"/>
                </a:rPr>
              </a:br>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「略称」を選択した場合：雛型の略称が表示されます。</a:t>
              </a: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二等辺三角形 16">
              <a:extLst>
                <a:ext uri="{FF2B5EF4-FFF2-40B4-BE49-F238E27FC236}">
                  <a16:creationId xmlns:a16="http://schemas.microsoft.com/office/drawing/2014/main" id="{095B92B6-4A4E-D337-E44A-F9CECA1788A2}"/>
                </a:ext>
              </a:extLst>
            </p:cNvPr>
            <p:cNvSpPr/>
            <p:nvPr/>
          </p:nvSpPr>
          <p:spPr>
            <a:xfrm rot="19383815">
              <a:off x="4069305" y="1392477"/>
              <a:ext cx="167189" cy="255071"/>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図 22">
            <a:extLst>
              <a:ext uri="{FF2B5EF4-FFF2-40B4-BE49-F238E27FC236}">
                <a16:creationId xmlns:a16="http://schemas.microsoft.com/office/drawing/2014/main" id="{6D6F1CA8-2D11-4A52-2F78-38AF5E3395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384" t="44262" r="75553" b="34234"/>
          <a:stretch/>
        </p:blipFill>
        <p:spPr>
          <a:xfrm>
            <a:off x="2507334" y="6795498"/>
            <a:ext cx="635982" cy="592344"/>
          </a:xfrm>
          <a:prstGeom prst="rect">
            <a:avLst/>
          </a:prstGeom>
          <a:ln w="38100">
            <a:solidFill>
              <a:srgbClr val="FF0000"/>
            </a:solidFill>
          </a:ln>
          <a:effectLst>
            <a:outerShdw blurRad="63500" sx="102000" sy="102000" algn="ctr" rotWithShape="0">
              <a:prstClr val="black">
                <a:alpha val="40000"/>
              </a:prstClr>
            </a:outerShdw>
          </a:effectLst>
        </p:spPr>
      </p:pic>
      <p:sp>
        <p:nvSpPr>
          <p:cNvPr id="35" name="矢印: 右 34">
            <a:extLst>
              <a:ext uri="{FF2B5EF4-FFF2-40B4-BE49-F238E27FC236}">
                <a16:creationId xmlns:a16="http://schemas.microsoft.com/office/drawing/2014/main" id="{C59318E0-2335-94AC-981B-0A32F4393E07}"/>
              </a:ext>
            </a:extLst>
          </p:cNvPr>
          <p:cNvSpPr/>
          <p:nvPr/>
        </p:nvSpPr>
        <p:spPr>
          <a:xfrm rot="19865222">
            <a:off x="2062767" y="7273428"/>
            <a:ext cx="363000" cy="11578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9A15541-EA90-49BD-9A11-EA6694E6FDAE}"/>
              </a:ext>
            </a:extLst>
          </p:cNvPr>
          <p:cNvSpPr/>
          <p:nvPr/>
        </p:nvSpPr>
        <p:spPr>
          <a:xfrm>
            <a:off x="2133600" y="6336176"/>
            <a:ext cx="2331613" cy="34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rgbClr val="FF0000"/>
                </a:solidFill>
                <a:latin typeface="HG丸ｺﾞｼｯｸM-PRO" panose="020F0600000000000000" pitchFamily="50" charset="-128"/>
                <a:ea typeface="HG丸ｺﾞｼｯｸM-PRO" panose="020F0600000000000000" pitchFamily="50" charset="-128"/>
              </a:rPr>
              <a:t>クリックすると確定欄に</a:t>
            </a:r>
            <a:endParaRPr kumimoji="1" lang="en-US" altLang="ja-JP" sz="10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000" b="1" dirty="0">
                <a:solidFill>
                  <a:srgbClr val="FF0000"/>
                </a:solidFill>
                <a:latin typeface="HG丸ｺﾞｼｯｸM-PRO" panose="020F0600000000000000" pitchFamily="50" charset="-128"/>
                <a:ea typeface="HG丸ｺﾞｼｯｸM-PRO" panose="020F0600000000000000" pitchFamily="50" charset="-128"/>
              </a:rPr>
              <a:t>スケジュールが赤色で表示されます。</a:t>
            </a:r>
          </a:p>
        </p:txBody>
      </p:sp>
    </p:spTree>
    <p:extLst>
      <p:ext uri="{BB962C8B-B14F-4D97-AF65-F5344CB8AC3E}">
        <p14:creationId xmlns:p14="http://schemas.microsoft.com/office/powerpoint/2010/main" val="169220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①</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69000" y="2136775"/>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69000" y="6251575"/>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2848" y="846342"/>
            <a:ext cx="5852304" cy="1250720"/>
            <a:chOff x="426150" y="961393"/>
            <a:chExt cx="5852304" cy="1250720"/>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1</a:t>
                </a:r>
                <a:endParaRPr kumimoji="1" lang="ja-JP" altLang="en-US" sz="1200"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200"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954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ja-JP" altLang="en-US" sz="1050" dirty="0">
                  <a:solidFill>
                    <a:schemeClr val="tx1"/>
                  </a:solidFill>
                </a:rPr>
                <a:t>ジンジャーの推奨環境</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7</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kumimoji="1" lang="ja-JP" altLang="en-US" sz="1050" dirty="0">
                  <a:solidFill>
                    <a:schemeClr val="tx1"/>
                  </a:solidFill>
                </a:rPr>
                <a:t>ログインをおこなう　</a:t>
              </a:r>
              <a:r>
                <a:rPr kumimoji="1" lang="en-US" altLang="ja-JP" sz="1050" dirty="0">
                  <a:solidFill>
                    <a:schemeClr val="tx1"/>
                  </a:solidFill>
                </a:rPr>
                <a:t>	…… P.  8</a:t>
              </a:r>
            </a:p>
            <a:p>
              <a:pPr marL="0">
                <a:spcAft>
                  <a:spcPts val="600"/>
                </a:spcAft>
                <a:tabLst>
                  <a:tab pos="4746625" algn="l"/>
                </a:tabLst>
              </a:pPr>
              <a:r>
                <a:rPr lang="en-US" altLang="ja-JP" sz="1050" b="1" dirty="0">
                  <a:solidFill>
                    <a:srgbClr val="58A854"/>
                  </a:solidFill>
                </a:rPr>
                <a:t>2</a:t>
              </a:r>
              <a:r>
                <a:rPr kumimoji="1" lang="ja-JP" altLang="en-US" sz="1050" b="1" dirty="0">
                  <a:solidFill>
                    <a:srgbClr val="F2E425"/>
                  </a:solidFill>
                </a:rPr>
                <a:t>　</a:t>
              </a:r>
              <a:r>
                <a:rPr kumimoji="1" lang="ja-JP" altLang="en-US" sz="1050" dirty="0">
                  <a:solidFill>
                    <a:schemeClr val="tx1"/>
                  </a:solidFill>
                </a:rPr>
                <a:t>管理者</a:t>
              </a:r>
              <a:r>
                <a:rPr kumimoji="1" lang="en-US" altLang="ja-JP" sz="1050" dirty="0">
                  <a:solidFill>
                    <a:schemeClr val="tx1"/>
                  </a:solidFill>
                </a:rPr>
                <a:t>TOP</a:t>
              </a:r>
              <a:r>
                <a:rPr kumimoji="1" lang="ja-JP" altLang="en-US" sz="1050" dirty="0">
                  <a:solidFill>
                    <a:schemeClr val="tx1"/>
                  </a:solidFill>
                </a:rPr>
                <a:t>画面を確認する　</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10</a:t>
              </a:r>
            </a:p>
            <a:p>
              <a:pPr marL="0">
                <a:spcAft>
                  <a:spcPts val="600"/>
                </a:spcAft>
                <a:tabLst>
                  <a:tab pos="4746625" algn="l"/>
                </a:tabLst>
              </a:pPr>
              <a:r>
                <a:rPr lang="en-US" altLang="ja-JP" sz="1050" b="1" dirty="0">
                  <a:solidFill>
                    <a:srgbClr val="58A854"/>
                  </a:solidFill>
                </a:rPr>
                <a:t>3</a:t>
              </a:r>
              <a:r>
                <a:rPr kumimoji="1" lang="ja-JP" altLang="en-US" sz="1050" b="1" dirty="0">
                  <a:solidFill>
                    <a:srgbClr val="F2E425"/>
                  </a:solidFill>
                </a:rPr>
                <a:t>　</a:t>
              </a:r>
              <a:r>
                <a:rPr kumimoji="1" lang="ja-JP" altLang="en-US" sz="1050" dirty="0">
                  <a:solidFill>
                    <a:schemeClr val="tx1"/>
                  </a:solidFill>
                </a:rPr>
                <a:t>メニューバーの内容を確認する　</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11</a:t>
              </a:r>
            </a:p>
          </p:txBody>
        </p:sp>
      </p:grpSp>
      <p:grpSp>
        <p:nvGrpSpPr>
          <p:cNvPr id="17" name="グループ化 16">
            <a:extLst>
              <a:ext uri="{FF2B5EF4-FFF2-40B4-BE49-F238E27FC236}">
                <a16:creationId xmlns:a16="http://schemas.microsoft.com/office/drawing/2014/main" id="{745281D1-DF70-53F6-18DD-716B6C41EC9E}"/>
              </a:ext>
            </a:extLst>
          </p:cNvPr>
          <p:cNvGrpSpPr/>
          <p:nvPr/>
        </p:nvGrpSpPr>
        <p:grpSpPr>
          <a:xfrm>
            <a:off x="502848" y="2289175"/>
            <a:ext cx="5852304" cy="3874516"/>
            <a:chOff x="426150" y="961393"/>
            <a:chExt cx="5852304" cy="3874516"/>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2</a:t>
                </a:r>
                <a:endParaRPr kumimoji="1" lang="ja-JP" altLang="en-US" sz="1200"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200" b="1" dirty="0">
                    <a:solidFill>
                      <a:srgbClr val="58A854"/>
                    </a:solidFill>
                    <a:latin typeface="HG丸ｺﾞｼｯｸM-PRO" panose="020F0600000000000000" pitchFamily="50" charset="-128"/>
                    <a:ea typeface="HG丸ｺﾞｼｯｸM-PRO" panose="020F0600000000000000" pitchFamily="50" charset="-128"/>
                    <a:hlinkClick r:id="rId3" action="ppaction://hlinksldjump"/>
                  </a:rPr>
                  <a:t>スケジュールの編集</a:t>
                </a:r>
                <a:endParaRPr kumimoji="1" lang="ja-JP" altLang="en-US"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357790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ja-JP" altLang="en-US" sz="1050" dirty="0">
                  <a:latin typeface="HG丸ｺﾞｼｯｸM-PRO" panose="020F0600000000000000" pitchFamily="50" charset="-128"/>
                  <a:ea typeface="HG丸ｺﾞｼｯｸM-PRO" panose="020F0600000000000000" pitchFamily="50" charset="-128"/>
                </a:rPr>
                <a:t>スケジュールメニュー｜概要</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13</a:t>
              </a:r>
            </a:p>
            <a:p>
              <a:pPr marL="0">
                <a:spcAft>
                  <a:spcPts val="600"/>
                </a:spcAft>
                <a:tabLst>
                  <a:tab pos="4746625" algn="l"/>
                </a:tabLst>
              </a:pPr>
              <a:r>
                <a:rPr kumimoji="1" lang="en-US" altLang="ja-JP" sz="1050" dirty="0">
                  <a:solidFill>
                    <a:schemeClr val="tx1"/>
                  </a:solidFill>
                </a:rPr>
                <a:t>〈</a:t>
              </a:r>
              <a:r>
                <a:rPr kumimoji="1" lang="ja-JP" altLang="en-US" sz="1050" dirty="0">
                  <a:solidFill>
                    <a:schemeClr val="tx1"/>
                  </a:solidFill>
                </a:rPr>
                <a:t>日次スケジュール</a:t>
              </a:r>
              <a:r>
                <a:rPr kumimoji="1" lang="en-US" altLang="ja-JP" sz="1050" dirty="0">
                  <a:solidFill>
                    <a:schemeClr val="tx1"/>
                  </a:solidFill>
                </a:rPr>
                <a:t>〉</a:t>
              </a:r>
            </a:p>
            <a:p>
              <a:pPr marL="0">
                <a:spcAft>
                  <a:spcPts val="600"/>
                </a:spcAft>
                <a:tabLst>
                  <a:tab pos="4746625" algn="l"/>
                </a:tabLst>
              </a:pPr>
              <a:r>
                <a:rPr kumimoji="1" lang="ja-JP" altLang="en-US" sz="1050" dirty="0">
                  <a:latin typeface="HG丸ｺﾞｼｯｸM-PRO" panose="020F0600000000000000" pitchFamily="50" charset="-128"/>
                  <a:ea typeface="HG丸ｺﾞｼｯｸM-PRO" panose="020F0600000000000000" pitchFamily="50" charset="-128"/>
                </a:rPr>
                <a:t>日次スケジュール｜</a:t>
              </a:r>
              <a:r>
                <a:rPr lang="ja-JP" altLang="en-US" sz="1050" dirty="0"/>
                <a:t>概要</a:t>
              </a:r>
              <a:r>
                <a:rPr kumimoji="1" lang="en-US" altLang="ja-JP" sz="1050" dirty="0">
                  <a:solidFill>
                    <a:schemeClr val="tx1"/>
                  </a:solidFill>
                </a:rPr>
                <a:t>	…… P.  15</a:t>
              </a:r>
            </a:p>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日次スケジュールを登録する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16</a:t>
              </a:r>
            </a:p>
            <a:p>
              <a:pPr marL="0">
                <a:spcAft>
                  <a:spcPts val="600"/>
                </a:spcAft>
                <a:tabLst>
                  <a:tab pos="4746625" algn="l"/>
                </a:tabLst>
              </a:pPr>
              <a:r>
                <a:rPr lang="en-US" altLang="ja-JP" sz="1050" dirty="0">
                  <a:solidFill>
                    <a:schemeClr val="tx1"/>
                  </a:solidFill>
                </a:rPr>
                <a:t>〈</a:t>
              </a:r>
              <a:r>
                <a:rPr lang="ja-JP" altLang="en-US" sz="1050" dirty="0">
                  <a:solidFill>
                    <a:schemeClr val="tx1"/>
                  </a:solidFill>
                </a:rPr>
                <a:t>月次スケジュール</a:t>
              </a:r>
              <a:r>
                <a:rPr lang="en-US" altLang="ja-JP" sz="1050" dirty="0">
                  <a:solidFill>
                    <a:schemeClr val="tx1"/>
                  </a:solidFill>
                </a:rPr>
                <a:t>〉</a:t>
              </a:r>
              <a:endParaRPr kumimoji="1" lang="en-US" altLang="ja-JP" sz="1050" dirty="0">
                <a:solidFill>
                  <a:schemeClr val="tx1"/>
                </a:solidFill>
              </a:endParaRPr>
            </a:p>
            <a:p>
              <a:pPr marL="0">
                <a:spcAft>
                  <a:spcPts val="600"/>
                </a:spcAft>
                <a:tabLst>
                  <a:tab pos="4746625" algn="l"/>
                </a:tabLst>
              </a:pPr>
              <a:r>
                <a:rPr kumimoji="1" lang="ja-JP" altLang="en-US" sz="1050" dirty="0">
                  <a:latin typeface="HG丸ｺﾞｼｯｸM-PRO" panose="020F0600000000000000" pitchFamily="50" charset="-128"/>
                  <a:ea typeface="HG丸ｺﾞｼｯｸM-PRO" panose="020F0600000000000000" pitchFamily="50" charset="-128"/>
                </a:rPr>
                <a:t>月次スケジュール｜概要</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19</a:t>
              </a:r>
            </a:p>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月次スケジュールを登録する</a:t>
              </a:r>
              <a:r>
                <a:rPr kumimoji="1" lang="en-US" altLang="ja-JP" sz="1050" dirty="0">
                  <a:solidFill>
                    <a:schemeClr val="tx1"/>
                  </a:solidFill>
                </a:rPr>
                <a:t>	…… P.  </a:t>
              </a:r>
              <a:r>
                <a:rPr lang="en-US" altLang="ja-JP" sz="1050" dirty="0">
                  <a:solidFill>
                    <a:schemeClr val="tx1"/>
                  </a:solidFill>
                </a:rPr>
                <a:t>21</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月次スケジュールを登録する</a:t>
              </a:r>
              <a:r>
                <a:rPr lang="ja-JP" altLang="en-US" sz="1050" dirty="0"/>
                <a:t>｜</a:t>
              </a:r>
              <a:r>
                <a:rPr lang="en-US" altLang="ja-JP" sz="1050" dirty="0"/>
                <a:t>CSV</a:t>
              </a:r>
              <a:r>
                <a:rPr lang="ja-JP" altLang="en-US" sz="1050" dirty="0"/>
                <a:t>での登録方法</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a:t>
              </a:r>
              <a:r>
                <a:rPr lang="en-US" altLang="ja-JP" sz="1050" dirty="0">
                  <a:solidFill>
                    <a:schemeClr val="tx1"/>
                  </a:solidFill>
                </a:rPr>
                <a:t>24</a:t>
              </a:r>
            </a:p>
            <a:p>
              <a:pPr marL="0">
                <a:spcAft>
                  <a:spcPts val="600"/>
                </a:spcAft>
                <a:tabLst>
                  <a:tab pos="4746625" algn="l"/>
                </a:tabLst>
              </a:pPr>
              <a:r>
                <a:rPr kumimoji="1" lang="en-US" altLang="ja-JP" sz="1050" dirty="0">
                  <a:solidFill>
                    <a:schemeClr val="tx1"/>
                  </a:solidFill>
                </a:rPr>
                <a:t>〈</a:t>
              </a:r>
              <a:r>
                <a:rPr kumimoji="1" lang="ja-JP" altLang="en-US" sz="1050" dirty="0">
                  <a:solidFill>
                    <a:schemeClr val="tx1"/>
                  </a:solidFill>
                </a:rPr>
                <a:t>スケジュール承認</a:t>
              </a:r>
              <a:r>
                <a:rPr kumimoji="1" lang="en-US" altLang="ja-JP" sz="1050" dirty="0">
                  <a:solidFill>
                    <a:schemeClr val="tx1"/>
                  </a:solidFill>
                </a:rPr>
                <a:t>〉</a:t>
              </a:r>
            </a:p>
            <a:p>
              <a:pPr marL="0">
                <a:spcAft>
                  <a:spcPts val="600"/>
                </a:spcAft>
                <a:tabLst>
                  <a:tab pos="4746625" algn="l"/>
                </a:tabLst>
              </a:pPr>
              <a:r>
                <a:rPr kumimoji="1" lang="ja-JP" altLang="en-US" sz="1050" dirty="0">
                  <a:latin typeface="HG丸ｺﾞｼｯｸM-PRO" panose="020F0600000000000000" pitchFamily="50" charset="-128"/>
                  <a:ea typeface="HG丸ｺﾞｼｯｸM-PRO" panose="020F0600000000000000" pitchFamily="50" charset="-128"/>
                </a:rPr>
                <a:t>スケジュール承認｜概要</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27</a:t>
              </a:r>
            </a:p>
            <a:p>
              <a:pPr marL="0">
                <a:spcAft>
                  <a:spcPts val="600"/>
                </a:spcAft>
                <a:tabLst>
                  <a:tab pos="4746625" algn="l"/>
                </a:tabLst>
              </a:pPr>
              <a:r>
                <a:rPr lang="en-US" altLang="ja-JP" sz="1050" b="1" dirty="0">
                  <a:solidFill>
                    <a:srgbClr val="58A854"/>
                  </a:solidFill>
                </a:rPr>
                <a:t>1</a:t>
              </a:r>
              <a:r>
                <a:rPr kumimoji="1" lang="ja-JP" altLang="en-US" sz="1050" b="1" dirty="0">
                  <a:solidFill>
                    <a:srgbClr val="F2E425"/>
                  </a:solidFill>
                </a:rPr>
                <a:t>　</a:t>
              </a:r>
              <a:r>
                <a:rPr lang="ja-JP" altLang="en-US" sz="1050" dirty="0"/>
                <a:t>スケジュールを承認して登録する</a:t>
              </a:r>
              <a:r>
                <a:rPr kumimoji="1" lang="en-US" altLang="ja-JP" sz="1050" dirty="0">
                  <a:solidFill>
                    <a:schemeClr val="tx1"/>
                  </a:solidFill>
                </a:rPr>
                <a:t>	…… P.  28</a:t>
              </a:r>
            </a:p>
            <a:p>
              <a:pPr marL="0">
                <a:spcAft>
                  <a:spcPts val="600"/>
                </a:spcAft>
                <a:tabLst>
                  <a:tab pos="4746625" algn="l"/>
                </a:tabLst>
              </a:pPr>
              <a:r>
                <a:rPr kumimoji="1" lang="en-US" altLang="ja-JP" sz="1050" dirty="0">
                  <a:solidFill>
                    <a:schemeClr val="tx1"/>
                  </a:solidFill>
                </a:rPr>
                <a:t>〈</a:t>
              </a:r>
              <a:r>
                <a:rPr kumimoji="1" lang="ja-JP" altLang="en-US" sz="1050" dirty="0">
                  <a:solidFill>
                    <a:schemeClr val="tx1"/>
                  </a:solidFill>
                </a:rPr>
                <a:t>勤務情報画面</a:t>
              </a:r>
              <a:r>
                <a:rPr kumimoji="1" lang="en-US" altLang="ja-JP" sz="1050" dirty="0">
                  <a:solidFill>
                    <a:schemeClr val="tx1"/>
                  </a:solidFill>
                </a:rPr>
                <a:t>〉</a:t>
              </a:r>
            </a:p>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lang="ja-JP" altLang="en-US" sz="1050" dirty="0"/>
                <a:t>勤務情報画を確認する｜個別登録をおこなう</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a:t>
              </a:r>
              <a:r>
                <a:rPr lang="en-US" altLang="ja-JP" sz="1050" dirty="0">
                  <a:solidFill>
                    <a:schemeClr val="tx1"/>
                  </a:solidFill>
                </a:rPr>
                <a:t>31</a:t>
              </a:r>
              <a:endParaRPr kumimoji="1" lang="en-US" altLang="ja-JP" sz="1050" dirty="0">
                <a:solidFill>
                  <a:schemeClr val="tx1"/>
                </a:solidFill>
              </a:endParaRPr>
            </a:p>
            <a:p>
              <a:pPr marL="0">
                <a:spcAft>
                  <a:spcPts val="600"/>
                </a:spcAft>
                <a:tabLst>
                  <a:tab pos="4746625" algn="l"/>
                </a:tabLst>
              </a:pPr>
              <a:r>
                <a:rPr lang="en-US" altLang="ja-JP" sz="1050" b="1" dirty="0">
                  <a:solidFill>
                    <a:srgbClr val="58A854"/>
                  </a:solidFill>
                </a:rPr>
                <a:t>2</a:t>
              </a:r>
              <a:r>
                <a:rPr kumimoji="1" lang="ja-JP" altLang="en-US" sz="1050" b="1" dirty="0">
                  <a:solidFill>
                    <a:srgbClr val="F2E425"/>
                  </a:solidFill>
                </a:rPr>
                <a:t>　</a:t>
              </a:r>
              <a:r>
                <a:rPr lang="ja-JP" altLang="en-US" sz="1050" dirty="0"/>
                <a:t>勤務情報画を確認する｜一括編集をおこなう</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34</a:t>
              </a:r>
              <a:endParaRPr kumimoji="1" lang="en-US" altLang="ja-JP" sz="1050" dirty="0">
                <a:solidFill>
                  <a:schemeClr val="tx1"/>
                </a:solidFill>
              </a:endParaRPr>
            </a:p>
            <a:p>
              <a:pPr marL="0">
                <a:spcAft>
                  <a:spcPts val="600"/>
                </a:spcAft>
                <a:tabLst>
                  <a:tab pos="4746625" algn="l"/>
                </a:tabLst>
              </a:pPr>
              <a:r>
                <a:rPr lang="en-US" altLang="ja-JP" sz="1050" b="1" dirty="0">
                  <a:solidFill>
                    <a:srgbClr val="58A854"/>
                  </a:solidFill>
                </a:rPr>
                <a:t>3</a:t>
              </a:r>
              <a:r>
                <a:rPr kumimoji="1" lang="ja-JP" altLang="en-US" sz="1050" b="1" dirty="0">
                  <a:solidFill>
                    <a:srgbClr val="F2E425"/>
                  </a:solidFill>
                </a:rPr>
                <a:t>　</a:t>
              </a:r>
              <a:r>
                <a:rPr lang="ja-JP" altLang="en-US" sz="1050" dirty="0"/>
                <a:t>勤務情報画を確認する｜休暇処理をおこなう</a:t>
              </a:r>
              <a:r>
                <a:rPr kumimoji="1" lang="en-US" altLang="ja-JP" sz="1050" dirty="0">
                  <a:solidFill>
                    <a:schemeClr val="tx1"/>
                  </a:solidFill>
                </a:rPr>
                <a:t>	…… P.  37</a:t>
              </a:r>
            </a:p>
          </p:txBody>
        </p:sp>
      </p:grpSp>
      <p:grpSp>
        <p:nvGrpSpPr>
          <p:cNvPr id="23" name="グループ化 22">
            <a:extLst>
              <a:ext uri="{FF2B5EF4-FFF2-40B4-BE49-F238E27FC236}">
                <a16:creationId xmlns:a16="http://schemas.microsoft.com/office/drawing/2014/main" id="{E2322B5E-7CFC-5DD1-232C-7FE6C7B8B9FB}"/>
              </a:ext>
            </a:extLst>
          </p:cNvPr>
          <p:cNvGrpSpPr/>
          <p:nvPr/>
        </p:nvGrpSpPr>
        <p:grpSpPr>
          <a:xfrm>
            <a:off x="502848" y="6408947"/>
            <a:ext cx="5852304" cy="2204828"/>
            <a:chOff x="426150" y="961393"/>
            <a:chExt cx="5852304" cy="2204828"/>
          </a:xfrm>
        </p:grpSpPr>
        <p:grpSp>
          <p:nvGrpSpPr>
            <p:cNvPr id="28" name="グループ化 27">
              <a:extLst>
                <a:ext uri="{FF2B5EF4-FFF2-40B4-BE49-F238E27FC236}">
                  <a16:creationId xmlns:a16="http://schemas.microsoft.com/office/drawing/2014/main" id="{76E093E3-95A8-14CE-BE1E-F8853CF9349C}"/>
                </a:ext>
              </a:extLst>
            </p:cNvPr>
            <p:cNvGrpSpPr/>
            <p:nvPr/>
          </p:nvGrpSpPr>
          <p:grpSpPr>
            <a:xfrm>
              <a:off x="426150" y="961393"/>
              <a:ext cx="3710154" cy="276999"/>
              <a:chOff x="682206" y="1315610"/>
              <a:chExt cx="3710154" cy="276999"/>
            </a:xfrm>
          </p:grpSpPr>
          <p:sp>
            <p:nvSpPr>
              <p:cNvPr id="30" name="四角形: 角を丸くする 29">
                <a:extLst>
                  <a:ext uri="{FF2B5EF4-FFF2-40B4-BE49-F238E27FC236}">
                    <a16:creationId xmlns:a16="http://schemas.microsoft.com/office/drawing/2014/main" id="{D0EEAE33-3B46-A75B-D1FF-125B1ACAEA41}"/>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3</a:t>
                </a:r>
                <a:endParaRPr kumimoji="1" lang="ja-JP" altLang="en-US" sz="1200" b="1" dirty="0"/>
              </a:p>
            </p:txBody>
          </p:sp>
          <p:sp>
            <p:nvSpPr>
              <p:cNvPr id="31" name="テキスト ボックス 30">
                <a:extLst>
                  <a:ext uri="{FF2B5EF4-FFF2-40B4-BE49-F238E27FC236}">
                    <a16:creationId xmlns:a16="http://schemas.microsoft.com/office/drawing/2014/main" id="{3A907E45-936D-F014-F18C-9DE22F343D48}"/>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58A854"/>
                    </a:solidFill>
                    <a:latin typeface="HG丸ｺﾞｼｯｸM-PRO" panose="020F0600000000000000" pitchFamily="50" charset="-128"/>
                    <a:ea typeface="HG丸ｺﾞｼｯｸM-PRO" panose="020F0600000000000000" pitchFamily="50" charset="-128"/>
                    <a:hlinkClick r:id="rId4" action="ppaction://hlinksldjump"/>
                  </a:rPr>
                  <a:t>各種申請の承認</a:t>
                </a:r>
                <a:endParaRPr lang="en-US" altLang="ja-JP"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29" name="テキスト プレースホルダー 44">
              <a:extLst>
                <a:ext uri="{FF2B5EF4-FFF2-40B4-BE49-F238E27FC236}">
                  <a16:creationId xmlns:a16="http://schemas.microsoft.com/office/drawing/2014/main" id="{5A2AC8DB-889A-FEE5-9D7A-7B590E9B844E}"/>
                </a:ext>
              </a:extLst>
            </p:cNvPr>
            <p:cNvSpPr txBox="1">
              <a:spLocks/>
            </p:cNvSpPr>
            <p:nvPr/>
          </p:nvSpPr>
          <p:spPr>
            <a:xfrm>
              <a:off x="657000" y="1258006"/>
              <a:ext cx="5621454" cy="190821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ja-JP" altLang="en-US" sz="1050" dirty="0">
                  <a:latin typeface="HG丸ｺﾞｼｯｸM-PRO" panose="020F0600000000000000" pitchFamily="50" charset="-128"/>
                  <a:ea typeface="HG丸ｺﾞｼｯｸM-PRO" panose="020F0600000000000000" pitchFamily="50" charset="-128"/>
                </a:rPr>
                <a:t>各種申請｜概要</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41</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lang="ja-JP" altLang="en-US" sz="1050" dirty="0"/>
                <a:t>打刻修正申請を承認する</a:t>
              </a:r>
              <a:r>
                <a:rPr kumimoji="1" lang="en-US" altLang="ja-JP" sz="1050" dirty="0">
                  <a:solidFill>
                    <a:schemeClr val="tx1"/>
                  </a:solidFill>
                </a:rPr>
                <a:t>	…… P.  43</a:t>
              </a:r>
            </a:p>
            <a:p>
              <a:pPr marL="0">
                <a:spcAft>
                  <a:spcPts val="600"/>
                </a:spcAft>
                <a:tabLst>
                  <a:tab pos="4746625" algn="l"/>
                </a:tabLst>
              </a:pPr>
              <a:r>
                <a:rPr lang="en-US" altLang="ja-JP" sz="1050" b="1" dirty="0">
                  <a:solidFill>
                    <a:srgbClr val="58A854"/>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残業申請を承認する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a:t>
              </a:r>
              <a:r>
                <a:rPr lang="en-US" altLang="ja-JP" sz="1050" dirty="0">
                  <a:solidFill>
                    <a:schemeClr val="tx1"/>
                  </a:solidFill>
                </a:rPr>
                <a:t>45</a:t>
              </a:r>
              <a:endParaRPr kumimoji="1" lang="en-US" altLang="ja-JP" sz="1050" dirty="0">
                <a:solidFill>
                  <a:schemeClr val="tx1"/>
                </a:solidFill>
              </a:endParaRPr>
            </a:p>
            <a:p>
              <a:pPr marL="0">
                <a:spcAft>
                  <a:spcPts val="600"/>
                </a:spcAft>
                <a:tabLst>
                  <a:tab pos="4746625" algn="l"/>
                </a:tabLst>
              </a:pPr>
              <a:r>
                <a:rPr lang="en-US" altLang="ja-JP" sz="1050" b="1" dirty="0">
                  <a:solidFill>
                    <a:srgbClr val="58A854"/>
                  </a:solidFill>
                </a:rPr>
                <a:t>3</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休日休暇申請を承認する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47</a:t>
              </a:r>
              <a:endParaRPr kumimoji="1" lang="en-US" altLang="ja-JP" sz="1050" dirty="0">
                <a:solidFill>
                  <a:schemeClr val="tx1"/>
                </a:solidFill>
              </a:endParaRPr>
            </a:p>
            <a:p>
              <a:pPr marL="0">
                <a:spcAft>
                  <a:spcPts val="600"/>
                </a:spcAft>
                <a:tabLst>
                  <a:tab pos="4746625" algn="l"/>
                </a:tabLst>
              </a:pPr>
              <a:r>
                <a:rPr lang="en-US" altLang="ja-JP" sz="1050" b="1" dirty="0">
                  <a:solidFill>
                    <a:srgbClr val="58A854"/>
                  </a:solidFill>
                </a:rPr>
                <a:t>4</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休日出勤</a:t>
              </a:r>
              <a:r>
                <a:rPr kumimoji="1" lang="en-US" altLang="ja-JP" sz="1050" dirty="0">
                  <a:latin typeface="HG丸ｺﾞｼｯｸM-PRO" panose="020F0600000000000000" pitchFamily="50" charset="-128"/>
                  <a:ea typeface="HG丸ｺﾞｼｯｸM-PRO" panose="020F0600000000000000" pitchFamily="50" charset="-128"/>
                </a:rPr>
                <a:t>(</a:t>
              </a:r>
              <a:r>
                <a:rPr lang="ja-JP" altLang="en-US" sz="1050" dirty="0"/>
                <a:t>振</a:t>
              </a: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申請を承認する</a:t>
              </a:r>
              <a:r>
                <a:rPr kumimoji="1" lang="en-US" altLang="ja-JP" sz="1050" dirty="0">
                  <a:solidFill>
                    <a:schemeClr val="tx1"/>
                  </a:solidFill>
                </a:rPr>
                <a:t>	…… P.  49</a:t>
              </a:r>
            </a:p>
            <a:p>
              <a:pPr marL="0">
                <a:spcAft>
                  <a:spcPts val="600"/>
                </a:spcAft>
                <a:tabLst>
                  <a:tab pos="4746625" algn="l"/>
                </a:tabLst>
              </a:pPr>
              <a:r>
                <a:rPr lang="en-US" altLang="ja-JP" sz="1050" b="1" dirty="0">
                  <a:solidFill>
                    <a:srgbClr val="58A854"/>
                  </a:solidFill>
                </a:rPr>
                <a:t>5</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休日出勤</a:t>
              </a: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代</a:t>
              </a: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申請を承認する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a:t>
              </a:r>
              <a:r>
                <a:rPr lang="en-US" altLang="ja-JP" sz="1050" dirty="0">
                  <a:solidFill>
                    <a:schemeClr val="tx1"/>
                  </a:solidFill>
                </a:rPr>
                <a:t>52</a:t>
              </a:r>
              <a:endParaRPr kumimoji="1" lang="en-US" altLang="ja-JP" sz="1050" dirty="0">
                <a:solidFill>
                  <a:schemeClr val="tx1"/>
                </a:solidFill>
              </a:endParaRPr>
            </a:p>
            <a:p>
              <a:pPr marL="0">
                <a:spcAft>
                  <a:spcPts val="600"/>
                </a:spcAft>
                <a:tabLst>
                  <a:tab pos="4746625" algn="l"/>
                </a:tabLst>
              </a:pPr>
              <a:r>
                <a:rPr lang="en-US" altLang="ja-JP" sz="1050" b="1" dirty="0">
                  <a:solidFill>
                    <a:srgbClr val="58A854"/>
                  </a:solidFill>
                </a:rPr>
                <a:t>6</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残業管理を承認する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54</a:t>
              </a:r>
              <a:endParaRPr kumimoji="1" lang="en-US" altLang="ja-JP" sz="1050" dirty="0">
                <a:solidFill>
                  <a:schemeClr val="tx1"/>
                </a:solidFill>
              </a:endParaRPr>
            </a:p>
            <a:p>
              <a:pPr marL="0">
                <a:spcAft>
                  <a:spcPts val="600"/>
                </a:spcAft>
                <a:tabLst>
                  <a:tab pos="4746625" algn="l"/>
                </a:tabLst>
              </a:pPr>
              <a:r>
                <a:rPr lang="en-US" altLang="ja-JP" sz="1050" b="1" dirty="0">
                  <a:solidFill>
                    <a:srgbClr val="58A854"/>
                  </a:solidFill>
                </a:rPr>
                <a:t>7</a:t>
              </a:r>
              <a:r>
                <a:rPr kumimoji="1" lang="ja-JP" altLang="en-US" sz="1050" b="1" dirty="0">
                  <a:solidFill>
                    <a:srgbClr val="F2E425"/>
                  </a:solidFill>
                </a:rPr>
                <a:t>　</a:t>
              </a:r>
              <a:r>
                <a:rPr lang="ja-JP" altLang="en-US" sz="1050" dirty="0"/>
                <a:t>打刻管理を承認する</a:t>
              </a:r>
              <a:r>
                <a:rPr kumimoji="1" lang="en-US" altLang="ja-JP" sz="1050" dirty="0">
                  <a:solidFill>
                    <a:schemeClr val="tx1"/>
                  </a:solidFill>
                </a:rPr>
                <a:t>	…… P.  56</a:t>
              </a:r>
            </a:p>
          </p:txBody>
        </p:sp>
      </p:grpSp>
    </p:spTree>
    <p:extLst>
      <p:ext uri="{BB962C8B-B14F-4D97-AF65-F5344CB8AC3E}">
        <p14:creationId xmlns:p14="http://schemas.microsoft.com/office/powerpoint/2010/main" val="192081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スケジュールを承認して登録する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30</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dirty="0">
                <a:solidFill>
                  <a:schemeClr val="tx1"/>
                </a:solidFill>
                <a:latin typeface="HG丸ｺﾞｼｯｸM-PRO" panose="020F0600000000000000" pitchFamily="50" charset="-128"/>
                <a:ea typeface="HG丸ｺﾞｼｯｸM-PRO" panose="020F0600000000000000" pitchFamily="50" charset="-128"/>
              </a:rPr>
              <a:t>［保存］をクリックします。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図 3">
            <a:extLst>
              <a:ext uri="{FF2B5EF4-FFF2-40B4-BE49-F238E27FC236}">
                <a16:creationId xmlns:a16="http://schemas.microsoft.com/office/drawing/2014/main" id="{6F380BB6-1C0A-9210-5520-34A68923FC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2278" y="1651871"/>
            <a:ext cx="5753443" cy="2750865"/>
          </a:xfrm>
          <a:prstGeom prst="rect">
            <a:avLst/>
          </a:prstGeom>
          <a:effectLst>
            <a:outerShdw blurRad="63500" sx="102000" sy="102000" algn="ctr" rotWithShape="0">
              <a:prstClr val="black">
                <a:alpha val="40000"/>
              </a:prstClr>
            </a:outerShdw>
          </a:effectLst>
        </p:spPr>
      </p:pic>
      <p:sp>
        <p:nvSpPr>
          <p:cNvPr id="27" name="四角形: 角を丸くする 26">
            <a:extLst>
              <a:ext uri="{FF2B5EF4-FFF2-40B4-BE49-F238E27FC236}">
                <a16:creationId xmlns:a16="http://schemas.microsoft.com/office/drawing/2014/main" id="{94612352-0CDC-C0BA-6006-0385204CCD84}"/>
              </a:ext>
            </a:extLst>
          </p:cNvPr>
          <p:cNvSpPr/>
          <p:nvPr/>
        </p:nvSpPr>
        <p:spPr>
          <a:xfrm>
            <a:off x="5479834" y="3959026"/>
            <a:ext cx="609600" cy="15894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14519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勤務情報画面を確認する｜個別登録をおこなう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メニューバーの［従業員設定］から、［従業員一覧］をクリックします。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6F50BFF8-637A-6E0B-905C-4667006EA1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5120" y="1648800"/>
            <a:ext cx="5747759" cy="2757007"/>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3253CEC4-B3A2-3637-9816-7D17DB971F55}"/>
              </a:ext>
            </a:extLst>
          </p:cNvPr>
          <p:cNvSpPr/>
          <p:nvPr/>
        </p:nvSpPr>
        <p:spPr>
          <a:xfrm>
            <a:off x="548434" y="2649140"/>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B8E1CA3-B20A-EA91-7D16-4435C354D5DF}"/>
              </a:ext>
            </a:extLst>
          </p:cNvPr>
          <p:cNvSpPr/>
          <p:nvPr/>
        </p:nvSpPr>
        <p:spPr>
          <a:xfrm>
            <a:off x="1340434" y="1810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30D7E76-2CA2-2AAF-FAC6-DDACFCC627C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7672" y="5937121"/>
            <a:ext cx="5742656" cy="27457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926C9BA9-D772-F8F0-51A2-9F1FDF83F543}"/>
              </a:ext>
            </a:extLst>
          </p:cNvPr>
          <p:cNvSpPr/>
          <p:nvPr/>
        </p:nvSpPr>
        <p:spPr>
          <a:xfrm>
            <a:off x="3186000" y="7394575"/>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DEA22C5-C3FA-589A-8311-8EB4030D96BA}"/>
              </a:ext>
            </a:extLst>
          </p:cNvPr>
          <p:cNvSpPr/>
          <p:nvPr/>
        </p:nvSpPr>
        <p:spPr>
          <a:xfrm>
            <a:off x="767509" y="6562653"/>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21CDB71-0BC2-BB56-053F-FBE29F994B51}"/>
              </a:ext>
            </a:extLst>
          </p:cNvPr>
          <p:cNvSpPr/>
          <p:nvPr/>
        </p:nvSpPr>
        <p:spPr>
          <a:xfrm>
            <a:off x="526209" y="240048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0BD83A5-D7B0-02AB-3369-9669321E16D1}"/>
              </a:ext>
            </a:extLst>
          </p:cNvPr>
          <p:cNvSpPr/>
          <p:nvPr/>
        </p:nvSpPr>
        <p:spPr>
          <a:xfrm>
            <a:off x="1339868" y="1611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389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勤務情報画面を確認する｜個別登録をおこなう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1674"/>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登録したい従業員の［勤務情報］をクリックします。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［編集］をクリックし、［スケジュール入力］をクリックします。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2" name="グラフィックス 31" descr="再生 単色塗りつぶし">
            <a:extLst>
              <a:ext uri="{FF2B5EF4-FFF2-40B4-BE49-F238E27FC236}">
                <a16:creationId xmlns:a16="http://schemas.microsoft.com/office/drawing/2014/main" id="{D524DEBD-E62C-5E7A-A96D-2E5D020D6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8844789"/>
            <a:ext cx="231775" cy="457200"/>
          </a:xfrm>
          <a:prstGeom prst="rect">
            <a:avLst/>
          </a:prstGeom>
        </p:spPr>
      </p:pic>
      <p:pic>
        <p:nvPicPr>
          <p:cNvPr id="37" name="図 36">
            <a:extLst>
              <a:ext uri="{FF2B5EF4-FFF2-40B4-BE49-F238E27FC236}">
                <a16:creationId xmlns:a16="http://schemas.microsoft.com/office/drawing/2014/main" id="{804227F4-A814-CD75-B02A-E5DA04B0543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7672" y="5942821"/>
            <a:ext cx="5742656" cy="2734307"/>
          </a:xfrm>
          <a:prstGeom prst="rect">
            <a:avLst/>
          </a:prstGeom>
          <a:effectLst>
            <a:outerShdw blurRad="63500" sx="102000" sy="102000" algn="ctr" rotWithShape="0">
              <a:prstClr val="black">
                <a:alpha val="40000"/>
              </a:prstClr>
            </a:outerShdw>
          </a:effectLst>
        </p:spPr>
      </p:pic>
      <p:sp>
        <p:nvSpPr>
          <p:cNvPr id="25" name="四角形: 角を丸くする 24">
            <a:extLst>
              <a:ext uri="{FF2B5EF4-FFF2-40B4-BE49-F238E27FC236}">
                <a16:creationId xmlns:a16="http://schemas.microsoft.com/office/drawing/2014/main" id="{BC050114-BF22-2EA0-0971-A895567867C6}"/>
              </a:ext>
            </a:extLst>
          </p:cNvPr>
          <p:cNvSpPr/>
          <p:nvPr/>
        </p:nvSpPr>
        <p:spPr>
          <a:xfrm>
            <a:off x="5724000" y="6897327"/>
            <a:ext cx="180000" cy="1057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323D01FE-F136-0112-F748-90DADD0B85A3}"/>
              </a:ext>
            </a:extLst>
          </p:cNvPr>
          <p:cNvSpPr/>
          <p:nvPr/>
        </p:nvSpPr>
        <p:spPr>
          <a:xfrm>
            <a:off x="4800600" y="6897327"/>
            <a:ext cx="381000" cy="11624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5F03C58-1B07-C634-3AC4-6FB3D64E4636}"/>
              </a:ext>
            </a:extLst>
          </p:cNvPr>
          <p:cNvSpPr/>
          <p:nvPr/>
        </p:nvSpPr>
        <p:spPr>
          <a:xfrm>
            <a:off x="5590524" y="6698272"/>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楕円 28">
            <a:extLst>
              <a:ext uri="{FF2B5EF4-FFF2-40B4-BE49-F238E27FC236}">
                <a16:creationId xmlns:a16="http://schemas.microsoft.com/office/drawing/2014/main" id="{89EC5F77-A195-4C11-ADFD-4AAF3C883519}"/>
              </a:ext>
            </a:extLst>
          </p:cNvPr>
          <p:cNvSpPr/>
          <p:nvPr/>
        </p:nvSpPr>
        <p:spPr>
          <a:xfrm>
            <a:off x="4648200" y="6698272"/>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38" name="図 37">
            <a:extLst>
              <a:ext uri="{FF2B5EF4-FFF2-40B4-BE49-F238E27FC236}">
                <a16:creationId xmlns:a16="http://schemas.microsoft.com/office/drawing/2014/main" id="{8489DBF1-B2C0-7CA3-1084-E6DD914B0D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5120" y="1652950"/>
            <a:ext cx="5747758" cy="2748706"/>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A5E7E811-6D01-B8FB-695C-294F71D195DC}"/>
              </a:ext>
            </a:extLst>
          </p:cNvPr>
          <p:cNvSpPr/>
          <p:nvPr/>
        </p:nvSpPr>
        <p:spPr>
          <a:xfrm>
            <a:off x="4876800" y="2441575"/>
            <a:ext cx="38100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8728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勤務情報画面を確認する｜個別登録をおこなう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33</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1674"/>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スケジュールを入力、またはスケジュール雛形をクリック</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し、</a:t>
            </a:r>
            <a:br>
              <a:rPr lang="en-US" altLang="ja-JP" sz="1100" dirty="0">
                <a:solidFill>
                  <a:schemeClr val="tx1"/>
                </a:solidFill>
                <a:latin typeface="HG丸ｺﾞｼｯｸM-PRO" panose="020F0600000000000000" pitchFamily="50" charset="-128"/>
                <a:ea typeface="HG丸ｺﾞｼｯｸM-PRO" panose="020F0600000000000000" pitchFamily="50" charset="-128"/>
              </a:rPr>
            </a:b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［新規作成］をクリックします。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図 3">
            <a:extLst>
              <a:ext uri="{FF2B5EF4-FFF2-40B4-BE49-F238E27FC236}">
                <a16:creationId xmlns:a16="http://schemas.microsoft.com/office/drawing/2014/main" id="{F2BD7314-D5F5-B51F-30A1-08739F6A86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5120" y="1840673"/>
            <a:ext cx="5747759" cy="2736737"/>
          </a:xfrm>
          <a:prstGeom prst="rect">
            <a:avLst/>
          </a:prstGeom>
          <a:effectLst>
            <a:outerShdw blurRad="63500" sx="102000" sy="102000" algn="ctr" rotWithShape="0">
              <a:prstClr val="black">
                <a:alpha val="40000"/>
              </a:prstClr>
            </a:outerShdw>
          </a:effectLst>
        </p:spPr>
      </p:pic>
      <p:sp>
        <p:nvSpPr>
          <p:cNvPr id="30" name="四角形: 角を丸くする 29">
            <a:extLst>
              <a:ext uri="{FF2B5EF4-FFF2-40B4-BE49-F238E27FC236}">
                <a16:creationId xmlns:a16="http://schemas.microsoft.com/office/drawing/2014/main" id="{7DEB10B5-4DEF-D4F6-31EB-F42621A43ED3}"/>
              </a:ext>
            </a:extLst>
          </p:cNvPr>
          <p:cNvSpPr/>
          <p:nvPr/>
        </p:nvSpPr>
        <p:spPr>
          <a:xfrm>
            <a:off x="3886200" y="4378255"/>
            <a:ext cx="30480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0A8F53A6-60F1-3560-A5D4-F53DF0CE0F37}"/>
              </a:ext>
            </a:extLst>
          </p:cNvPr>
          <p:cNvSpPr/>
          <p:nvPr/>
        </p:nvSpPr>
        <p:spPr>
          <a:xfrm>
            <a:off x="1623346" y="3234001"/>
            <a:ext cx="2302043" cy="1068054"/>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0317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勤務情報画面を確認する｜一括編集をおこなう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34</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メニューバーの［従業員設定］から、［従業員一覧］をクリックします。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27A2F00A-61AE-8376-9E70-EB628E4589E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5120" y="1648800"/>
            <a:ext cx="5747759" cy="2757007"/>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0C22617A-BB86-0292-407E-33093A161927}"/>
              </a:ext>
            </a:extLst>
          </p:cNvPr>
          <p:cNvSpPr/>
          <p:nvPr/>
        </p:nvSpPr>
        <p:spPr>
          <a:xfrm>
            <a:off x="548434" y="2649140"/>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2C6C1BE-EF95-E9EB-2704-77F1F70CA81A}"/>
              </a:ext>
            </a:extLst>
          </p:cNvPr>
          <p:cNvSpPr/>
          <p:nvPr/>
        </p:nvSpPr>
        <p:spPr>
          <a:xfrm>
            <a:off x="1340434" y="1810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6893B56-A6EC-56E1-BFBD-55C773EB3E3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7672" y="5937121"/>
            <a:ext cx="5742656" cy="27457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D1AD8B63-D8EE-F627-76DB-A5A29DE07DC9}"/>
              </a:ext>
            </a:extLst>
          </p:cNvPr>
          <p:cNvSpPr/>
          <p:nvPr/>
        </p:nvSpPr>
        <p:spPr>
          <a:xfrm>
            <a:off x="3186000" y="7394575"/>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9D9445E-908E-F9F6-EF56-EE896A477BEC}"/>
              </a:ext>
            </a:extLst>
          </p:cNvPr>
          <p:cNvSpPr/>
          <p:nvPr/>
        </p:nvSpPr>
        <p:spPr>
          <a:xfrm>
            <a:off x="767509" y="6562653"/>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7A675439-A6CA-0C5E-037E-4F4C7065EE99}"/>
              </a:ext>
            </a:extLst>
          </p:cNvPr>
          <p:cNvSpPr/>
          <p:nvPr/>
        </p:nvSpPr>
        <p:spPr>
          <a:xfrm>
            <a:off x="526209" y="240048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B0E369DE-4C86-B8FE-A896-07C06A09D27F}"/>
              </a:ext>
            </a:extLst>
          </p:cNvPr>
          <p:cNvSpPr/>
          <p:nvPr/>
        </p:nvSpPr>
        <p:spPr>
          <a:xfrm>
            <a:off x="1339868" y="1611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78632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勤務情報画面を確認する｜一括編集をおこなう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35</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登録したい従業員の［勤務情報］をクリックします。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［一括編集］をクリックします。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図 6">
            <a:extLst>
              <a:ext uri="{FF2B5EF4-FFF2-40B4-BE49-F238E27FC236}">
                <a16:creationId xmlns:a16="http://schemas.microsoft.com/office/drawing/2014/main" id="{D8D05965-D540-5C2D-B241-8647FA2DA94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4839" y="5937121"/>
            <a:ext cx="5728321" cy="2745707"/>
          </a:xfrm>
          <a:prstGeom prst="rect">
            <a:avLst/>
          </a:prstGeom>
          <a:effectLst>
            <a:outerShdw blurRad="63500" sx="102000" sy="102000" algn="ctr" rotWithShape="0">
              <a:prstClr val="black">
                <a:alpha val="40000"/>
              </a:prstClr>
            </a:outerShdw>
          </a:effectLst>
        </p:spPr>
      </p:pic>
      <p:sp>
        <p:nvSpPr>
          <p:cNvPr id="10" name="四角形: 角を丸くする 9">
            <a:extLst>
              <a:ext uri="{FF2B5EF4-FFF2-40B4-BE49-F238E27FC236}">
                <a16:creationId xmlns:a16="http://schemas.microsoft.com/office/drawing/2014/main" id="{3704078A-3161-0E79-0F81-65AF24BAC7C8}"/>
              </a:ext>
            </a:extLst>
          </p:cNvPr>
          <p:cNvSpPr/>
          <p:nvPr/>
        </p:nvSpPr>
        <p:spPr>
          <a:xfrm>
            <a:off x="5543836" y="6099175"/>
            <a:ext cx="542639" cy="16595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グラフィックス 11" descr="再生 単色塗りつぶし">
            <a:extLst>
              <a:ext uri="{FF2B5EF4-FFF2-40B4-BE49-F238E27FC236}">
                <a16:creationId xmlns:a16="http://schemas.microsoft.com/office/drawing/2014/main" id="{A64FE64F-89CF-A1A1-C5F6-511DC6E1CC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8844789"/>
            <a:ext cx="231775" cy="457200"/>
          </a:xfrm>
          <a:prstGeom prst="rect">
            <a:avLst/>
          </a:prstGeom>
        </p:spPr>
      </p:pic>
      <p:pic>
        <p:nvPicPr>
          <p:cNvPr id="17" name="図 16">
            <a:extLst>
              <a:ext uri="{FF2B5EF4-FFF2-40B4-BE49-F238E27FC236}">
                <a16:creationId xmlns:a16="http://schemas.microsoft.com/office/drawing/2014/main" id="{C0261B99-7BF3-3D93-6F3B-BF86B7C2250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5120" y="1652950"/>
            <a:ext cx="5747758" cy="2748706"/>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4B22E66D-77BC-5133-A09B-9FF9ECD29312}"/>
              </a:ext>
            </a:extLst>
          </p:cNvPr>
          <p:cNvSpPr/>
          <p:nvPr/>
        </p:nvSpPr>
        <p:spPr>
          <a:xfrm>
            <a:off x="4876800" y="2441575"/>
            <a:ext cx="38100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737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勤務情報画面を確認する｜一括編集をおこなう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スケジュール、休日休暇にて</a:t>
            </a:r>
            <a:r>
              <a:rPr lang="ja-JP" altLang="en-US" sz="1100" dirty="0">
                <a:solidFill>
                  <a:schemeClr val="tx1"/>
                </a:solidFill>
                <a:effectLst/>
                <a:latin typeface="HG丸ｺﾞｼｯｸM-PRO" panose="020F0600000000000000" pitchFamily="50" charset="-128"/>
                <a:ea typeface="HG丸ｺﾞｼｯｸM-PRO" panose="020F0600000000000000" pitchFamily="50" charset="-128"/>
              </a:rPr>
              <a:t>スケジュール・休日休暇などを入力し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br>
              <a:rPr lang="en-US" altLang="ja-JP" sz="1100" dirty="0">
                <a:solidFill>
                  <a:schemeClr val="tx1"/>
                </a:solidFill>
                <a:latin typeface="HG丸ｺﾞｼｯｸM-PRO" panose="020F0600000000000000" pitchFamily="50" charset="-128"/>
                <a:ea typeface="HG丸ｺﾞｼｯｸM-PRO" panose="020F0600000000000000" pitchFamily="50" charset="-128"/>
              </a:rPr>
            </a:br>
            <a:r>
              <a:rPr lang="ja-JP" altLang="en-US" sz="1100" dirty="0">
                <a:solidFill>
                  <a:schemeClr val="tx1"/>
                </a:solidFill>
                <a:latin typeface="HG丸ｺﾞｼｯｸM-PRO" panose="020F0600000000000000" pitchFamily="50" charset="-128"/>
                <a:ea typeface="HG丸ｺﾞｼｯｸM-PRO" panose="020F0600000000000000" pitchFamily="50" charset="-128"/>
              </a:rPr>
              <a:t>　　［一括処理］をクリックします。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図 3">
            <a:extLst>
              <a:ext uri="{FF2B5EF4-FFF2-40B4-BE49-F238E27FC236}">
                <a16:creationId xmlns:a16="http://schemas.microsoft.com/office/drawing/2014/main" id="{2FA06D84-A630-D96B-174E-A05C690CC6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5120" y="1832342"/>
            <a:ext cx="5747759" cy="2742833"/>
          </a:xfrm>
          <a:prstGeom prst="rect">
            <a:avLst/>
          </a:prstGeom>
          <a:effectLst>
            <a:outerShdw blurRad="63500" sx="102000" sy="102000" algn="ctr" rotWithShape="0">
              <a:prstClr val="black">
                <a:alpha val="40000"/>
              </a:prstClr>
            </a:outerShdw>
          </a:effectLst>
        </p:spPr>
      </p:pic>
      <p:sp>
        <p:nvSpPr>
          <p:cNvPr id="10" name="四角形: 角を丸くする 9">
            <a:extLst>
              <a:ext uri="{FF2B5EF4-FFF2-40B4-BE49-F238E27FC236}">
                <a16:creationId xmlns:a16="http://schemas.microsoft.com/office/drawing/2014/main" id="{3704078A-3161-0E79-0F81-65AF24BAC7C8}"/>
              </a:ext>
            </a:extLst>
          </p:cNvPr>
          <p:cNvSpPr/>
          <p:nvPr/>
        </p:nvSpPr>
        <p:spPr>
          <a:xfrm>
            <a:off x="5543836" y="2108036"/>
            <a:ext cx="542639" cy="16595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66C8BCC-BDE8-9C35-46D0-C17BA979363E}"/>
              </a:ext>
            </a:extLst>
          </p:cNvPr>
          <p:cNvSpPr/>
          <p:nvPr/>
        </p:nvSpPr>
        <p:spPr>
          <a:xfrm>
            <a:off x="983410" y="2366275"/>
            <a:ext cx="5036390" cy="192815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398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勤務情報画面を確認する｜休暇処理をおこなう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4" name="グループ化 3">
            <a:extLst>
              <a:ext uri="{FF2B5EF4-FFF2-40B4-BE49-F238E27FC236}">
                <a16:creationId xmlns:a16="http://schemas.microsoft.com/office/drawing/2014/main" id="{30AFAC62-FBAF-019A-A7E6-860C1AE6CF1B}"/>
              </a:ext>
            </a:extLst>
          </p:cNvPr>
          <p:cNvGrpSpPr/>
          <p:nvPr/>
        </p:nvGrpSpPr>
        <p:grpSpPr>
          <a:xfrm>
            <a:off x="369000" y="950400"/>
            <a:ext cx="6120000" cy="4004501"/>
            <a:chOff x="369000" y="950400"/>
            <a:chExt cx="6120000" cy="4004501"/>
          </a:xfrm>
        </p:grpSpPr>
        <p:sp>
          <p:nvSpPr>
            <p:cNvPr id="5" name="四角形: 角を丸くする 4">
              <a:extLst>
                <a:ext uri="{FF2B5EF4-FFF2-40B4-BE49-F238E27FC236}">
                  <a16:creationId xmlns:a16="http://schemas.microsoft.com/office/drawing/2014/main" id="{6B5A47A7-253F-3050-CB32-CB92D8C48E78}"/>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メニューバーの［従業員設定］から、［従業員一覧］をクリックします。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5A37C390-91AB-1A20-96F6-F3CF05B4E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7" name="グループ化 6">
            <a:extLst>
              <a:ext uri="{FF2B5EF4-FFF2-40B4-BE49-F238E27FC236}">
                <a16:creationId xmlns:a16="http://schemas.microsoft.com/office/drawing/2014/main" id="{50452CFB-7286-D855-62AC-46B2C108C08B}"/>
              </a:ext>
            </a:extLst>
          </p:cNvPr>
          <p:cNvGrpSpPr/>
          <p:nvPr/>
        </p:nvGrpSpPr>
        <p:grpSpPr>
          <a:xfrm>
            <a:off x="369000" y="5184775"/>
            <a:ext cx="6120000" cy="4004501"/>
            <a:chOff x="369000" y="950400"/>
            <a:chExt cx="6120000" cy="4004501"/>
          </a:xfrm>
        </p:grpSpPr>
        <p:sp>
          <p:nvSpPr>
            <p:cNvPr id="9" name="四角形: 角を丸くする 8">
              <a:extLst>
                <a:ext uri="{FF2B5EF4-FFF2-40B4-BE49-F238E27FC236}">
                  <a16:creationId xmlns:a16="http://schemas.microsoft.com/office/drawing/2014/main" id="{44E450B5-8D02-77E1-90BF-10071B07C50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9288B453-72B9-2002-01C0-EAB6F3993E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12" name="図 11">
            <a:extLst>
              <a:ext uri="{FF2B5EF4-FFF2-40B4-BE49-F238E27FC236}">
                <a16:creationId xmlns:a16="http://schemas.microsoft.com/office/drawing/2014/main" id="{A5BD616E-63E9-9656-6823-C5D0FD6F12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5120" y="1648800"/>
            <a:ext cx="5747759" cy="2757007"/>
          </a:xfrm>
          <a:prstGeom prst="rect">
            <a:avLst/>
          </a:prstGeom>
          <a:effectLst>
            <a:outerShdw blurRad="63500" sx="102000" sy="102000" algn="ctr" rotWithShape="0">
              <a:prstClr val="black">
                <a:alpha val="40000"/>
              </a:prstClr>
            </a:outerShdw>
          </a:effectLst>
        </p:spPr>
      </p:pic>
      <p:sp>
        <p:nvSpPr>
          <p:cNvPr id="13" name="四角形: 角を丸くする 12">
            <a:extLst>
              <a:ext uri="{FF2B5EF4-FFF2-40B4-BE49-F238E27FC236}">
                <a16:creationId xmlns:a16="http://schemas.microsoft.com/office/drawing/2014/main" id="{DC32B075-7C10-8281-7345-BB8A9965EC9F}"/>
              </a:ext>
            </a:extLst>
          </p:cNvPr>
          <p:cNvSpPr/>
          <p:nvPr/>
        </p:nvSpPr>
        <p:spPr>
          <a:xfrm>
            <a:off x="548434" y="2649140"/>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EB38CA5C-F993-B453-CE47-362FE7863BC6}"/>
              </a:ext>
            </a:extLst>
          </p:cNvPr>
          <p:cNvSpPr/>
          <p:nvPr/>
        </p:nvSpPr>
        <p:spPr>
          <a:xfrm>
            <a:off x="1340434" y="1810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20AB851-4FF8-84B2-7249-77ECA879CFE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7672" y="5937121"/>
            <a:ext cx="5742656" cy="2745707"/>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184FE6A3-30E0-8DF1-DC45-6B4308010C22}"/>
              </a:ext>
            </a:extLst>
          </p:cNvPr>
          <p:cNvSpPr/>
          <p:nvPr/>
        </p:nvSpPr>
        <p:spPr>
          <a:xfrm>
            <a:off x="3186000" y="7394575"/>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B0ECD97A-E91A-CC1A-28A7-8684A1C987F5}"/>
              </a:ext>
            </a:extLst>
          </p:cNvPr>
          <p:cNvSpPr/>
          <p:nvPr/>
        </p:nvSpPr>
        <p:spPr>
          <a:xfrm>
            <a:off x="767509" y="6562653"/>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B2222570-EB02-F6EA-F34F-7C44CB122244}"/>
              </a:ext>
            </a:extLst>
          </p:cNvPr>
          <p:cNvSpPr/>
          <p:nvPr/>
        </p:nvSpPr>
        <p:spPr>
          <a:xfrm>
            <a:off x="526209" y="240048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楕円 18">
            <a:extLst>
              <a:ext uri="{FF2B5EF4-FFF2-40B4-BE49-F238E27FC236}">
                <a16:creationId xmlns:a16="http://schemas.microsoft.com/office/drawing/2014/main" id="{5CC4E33A-BCA9-B564-1AF9-99A9B17FA343}"/>
              </a:ext>
            </a:extLst>
          </p:cNvPr>
          <p:cNvSpPr/>
          <p:nvPr/>
        </p:nvSpPr>
        <p:spPr>
          <a:xfrm>
            <a:off x="1339868" y="1611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49477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勤務情報画面を確認する｜休暇処理をおこなう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38</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4" name="グループ化 3">
            <a:extLst>
              <a:ext uri="{FF2B5EF4-FFF2-40B4-BE49-F238E27FC236}">
                <a16:creationId xmlns:a16="http://schemas.microsoft.com/office/drawing/2014/main" id="{F17B3422-6A5A-F2CB-8A95-6CF4CFE8A9E4}"/>
              </a:ext>
            </a:extLst>
          </p:cNvPr>
          <p:cNvGrpSpPr/>
          <p:nvPr/>
        </p:nvGrpSpPr>
        <p:grpSpPr>
          <a:xfrm>
            <a:off x="369000" y="950400"/>
            <a:ext cx="6120000" cy="4004501"/>
            <a:chOff x="369000" y="950400"/>
            <a:chExt cx="6120000" cy="4004501"/>
          </a:xfrm>
        </p:grpSpPr>
        <p:sp>
          <p:nvSpPr>
            <p:cNvPr id="6" name="四角形: 角を丸くする 5">
              <a:extLst>
                <a:ext uri="{FF2B5EF4-FFF2-40B4-BE49-F238E27FC236}">
                  <a16:creationId xmlns:a16="http://schemas.microsoft.com/office/drawing/2014/main" id="{AD8FF720-42EA-5BA9-0B13-D228EE3FCB55}"/>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登録したい従業員の［勤務情報］をクリックします。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グラフィックス 6" descr="再生 単色塗りつぶし">
              <a:extLst>
                <a:ext uri="{FF2B5EF4-FFF2-40B4-BE49-F238E27FC236}">
                  <a16:creationId xmlns:a16="http://schemas.microsoft.com/office/drawing/2014/main" id="{9A60CB8B-B653-4949-CC1F-3A2903843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9" name="四角形: 角を丸くする 8">
            <a:extLst>
              <a:ext uri="{FF2B5EF4-FFF2-40B4-BE49-F238E27FC236}">
                <a16:creationId xmlns:a16="http://schemas.microsoft.com/office/drawing/2014/main" id="{6FE4E2B8-833D-5E32-21BB-B6795B024C54}"/>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登録対象日の［編集］をクリックし、［休日休暇処理］をクリックします。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図 9">
            <a:extLst>
              <a:ext uri="{FF2B5EF4-FFF2-40B4-BE49-F238E27FC236}">
                <a16:creationId xmlns:a16="http://schemas.microsoft.com/office/drawing/2014/main" id="{611C0771-7920-251F-0E97-B88F7B65BC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4839" y="5944786"/>
            <a:ext cx="5728321" cy="2730377"/>
          </a:xfrm>
          <a:prstGeom prst="rect">
            <a:avLst/>
          </a:prstGeom>
          <a:effectLst>
            <a:outerShdw blurRad="63500" sx="102000" sy="102000" algn="ctr" rotWithShape="0">
              <a:prstClr val="black">
                <a:alpha val="40000"/>
              </a:prstClr>
            </a:outerShdw>
          </a:effectLst>
        </p:spPr>
      </p:pic>
      <p:pic>
        <p:nvPicPr>
          <p:cNvPr id="12" name="グラフィックス 11" descr="再生 単色塗りつぶし">
            <a:extLst>
              <a:ext uri="{FF2B5EF4-FFF2-40B4-BE49-F238E27FC236}">
                <a16:creationId xmlns:a16="http://schemas.microsoft.com/office/drawing/2014/main" id="{B704B5D8-37BD-55BC-1B6B-C222EE7EA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8844789"/>
            <a:ext cx="231775" cy="457200"/>
          </a:xfrm>
          <a:prstGeom prst="rect">
            <a:avLst/>
          </a:prstGeom>
        </p:spPr>
      </p:pic>
      <p:pic>
        <p:nvPicPr>
          <p:cNvPr id="13" name="図 12">
            <a:extLst>
              <a:ext uri="{FF2B5EF4-FFF2-40B4-BE49-F238E27FC236}">
                <a16:creationId xmlns:a16="http://schemas.microsoft.com/office/drawing/2014/main" id="{BD4B3F54-63B2-6FC1-8B15-F2C888006CA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5120" y="1652950"/>
            <a:ext cx="5747758" cy="2748706"/>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7D575C94-9D27-9B22-BB51-3B0F632E491E}"/>
              </a:ext>
            </a:extLst>
          </p:cNvPr>
          <p:cNvSpPr/>
          <p:nvPr/>
        </p:nvSpPr>
        <p:spPr>
          <a:xfrm>
            <a:off x="4876800" y="2441575"/>
            <a:ext cx="38100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8DBE1A27-249C-3A84-C6C2-F42C5ADEAB29}"/>
              </a:ext>
            </a:extLst>
          </p:cNvPr>
          <p:cNvSpPr/>
          <p:nvPr/>
        </p:nvSpPr>
        <p:spPr>
          <a:xfrm>
            <a:off x="5724000" y="6897327"/>
            <a:ext cx="180000" cy="1057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9FE2FACC-5457-2528-EFD9-9D4269D1D4A6}"/>
              </a:ext>
            </a:extLst>
          </p:cNvPr>
          <p:cNvSpPr/>
          <p:nvPr/>
        </p:nvSpPr>
        <p:spPr>
          <a:xfrm>
            <a:off x="5285400" y="6897327"/>
            <a:ext cx="277200" cy="11624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76D7FCC-E224-5E63-0599-B814C05C27FD}"/>
              </a:ext>
            </a:extLst>
          </p:cNvPr>
          <p:cNvSpPr/>
          <p:nvPr/>
        </p:nvSpPr>
        <p:spPr>
          <a:xfrm>
            <a:off x="5590524" y="6698272"/>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5" name="楕円 54">
            <a:extLst>
              <a:ext uri="{FF2B5EF4-FFF2-40B4-BE49-F238E27FC236}">
                <a16:creationId xmlns:a16="http://schemas.microsoft.com/office/drawing/2014/main" id="{7009FB34-2128-0EDE-0B70-6A3771639501}"/>
              </a:ext>
            </a:extLst>
          </p:cNvPr>
          <p:cNvSpPr/>
          <p:nvPr/>
        </p:nvSpPr>
        <p:spPr>
          <a:xfrm>
            <a:off x="5154000" y="6698272"/>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03782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勤務情報画面を確認する｜休暇処理をおこなう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6" name="四角形: 角を丸くする 5">
            <a:extLst>
              <a:ext uri="{FF2B5EF4-FFF2-40B4-BE49-F238E27FC236}">
                <a16:creationId xmlns:a16="http://schemas.microsoft.com/office/drawing/2014/main" id="{AD8FF720-42EA-5BA9-0B13-D228EE3FCB55}"/>
              </a:ext>
            </a:extLst>
          </p:cNvPr>
          <p:cNvSpPr/>
          <p:nvPr/>
        </p:nvSpPr>
        <p:spPr>
          <a:xfrm>
            <a:off x="369000" y="950400"/>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dirty="0">
                <a:solidFill>
                  <a:schemeClr val="tx1"/>
                </a:solidFill>
                <a:latin typeface="HG丸ｺﾞｼｯｸM-PRO" panose="020F0600000000000000" pitchFamily="50" charset="-128"/>
                <a:ea typeface="HG丸ｺﾞｼｯｸM-PRO" panose="020F0600000000000000" pitchFamily="50" charset="-128"/>
              </a:rPr>
              <a:t>該当の休日休暇名・種別を選択し、［新規登録］をクリックして登録完了です。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3" name="図 12">
            <a:extLst>
              <a:ext uri="{FF2B5EF4-FFF2-40B4-BE49-F238E27FC236}">
                <a16:creationId xmlns:a16="http://schemas.microsoft.com/office/drawing/2014/main" id="{BD4B3F54-63B2-6FC1-8B15-F2C888006C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5120" y="1653230"/>
            <a:ext cx="5747758" cy="2748146"/>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7D575C94-9D27-9B22-BB51-3B0F632E491E}"/>
              </a:ext>
            </a:extLst>
          </p:cNvPr>
          <p:cNvSpPr/>
          <p:nvPr/>
        </p:nvSpPr>
        <p:spPr>
          <a:xfrm>
            <a:off x="3657600" y="4194175"/>
            <a:ext cx="38100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3EBD82E4-214E-7F9C-0C4E-FBABD3BA6678}"/>
              </a:ext>
            </a:extLst>
          </p:cNvPr>
          <p:cNvSpPr/>
          <p:nvPr/>
        </p:nvSpPr>
        <p:spPr>
          <a:xfrm>
            <a:off x="1660357" y="2992377"/>
            <a:ext cx="2530643" cy="973197"/>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B115DD7-1BDF-B689-B17B-213B34853D7D}"/>
              </a:ext>
            </a:extLst>
          </p:cNvPr>
          <p:cNvSpPr/>
          <p:nvPr/>
        </p:nvSpPr>
        <p:spPr>
          <a:xfrm>
            <a:off x="585000" y="5926238"/>
            <a:ext cx="5688000" cy="2739544"/>
          </a:xfrm>
          <a:prstGeom prst="roundRect">
            <a:avLst>
              <a:gd name="adj" fmla="val 2154"/>
            </a:avLst>
          </a:prstGeom>
          <a:solidFill>
            <a:srgbClr val="7F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CEBFD2C8-FAED-50A8-9677-E9129BBEFC0A}"/>
              </a:ext>
            </a:extLst>
          </p:cNvPr>
          <p:cNvSpPr/>
          <p:nvPr/>
        </p:nvSpPr>
        <p:spPr>
          <a:xfrm>
            <a:off x="718096" y="6060480"/>
            <a:ext cx="5421809" cy="2461264"/>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名称詳細</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7" name="表 31">
            <a:extLst>
              <a:ext uri="{FF2B5EF4-FFF2-40B4-BE49-F238E27FC236}">
                <a16:creationId xmlns:a16="http://schemas.microsoft.com/office/drawing/2014/main" id="{6DC681FB-8139-2675-2169-EA932355023B}"/>
              </a:ext>
            </a:extLst>
          </p:cNvPr>
          <p:cNvGraphicFramePr>
            <a:graphicFrameLocks noGrp="1"/>
          </p:cNvGraphicFramePr>
          <p:nvPr>
            <p:extLst>
              <p:ext uri="{D42A27DB-BD31-4B8C-83A1-F6EECF244321}">
                <p14:modId xmlns:p14="http://schemas.microsoft.com/office/powerpoint/2010/main" val="3060332070"/>
              </p:ext>
            </p:extLst>
          </p:nvPr>
        </p:nvGraphicFramePr>
        <p:xfrm>
          <a:off x="796945" y="6490135"/>
          <a:ext cx="5264108" cy="1895040"/>
        </p:xfrm>
        <a:graphic>
          <a:graphicData uri="http://schemas.openxmlformats.org/drawingml/2006/table">
            <a:tbl>
              <a:tblPr firstRow="1" bandRow="1">
                <a:tableStyleId>{5C22544A-7EE6-4342-B048-85BDC9FD1C3A}</a:tableStyleId>
              </a:tblPr>
              <a:tblGrid>
                <a:gridCol w="1005031">
                  <a:extLst>
                    <a:ext uri="{9D8B030D-6E8A-4147-A177-3AD203B41FA5}">
                      <a16:colId xmlns:a16="http://schemas.microsoft.com/office/drawing/2014/main" val="319732878"/>
                    </a:ext>
                  </a:extLst>
                </a:gridCol>
                <a:gridCol w="4259077">
                  <a:extLst>
                    <a:ext uri="{9D8B030D-6E8A-4147-A177-3AD203B41FA5}">
                      <a16:colId xmlns:a16="http://schemas.microsoft.com/office/drawing/2014/main" val="2196219766"/>
                    </a:ext>
                  </a:extLst>
                </a:gridCol>
              </a:tblGrid>
              <a:tr h="432000">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休日休暇名</a:t>
                      </a: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200" b="0" i="0" dirty="0">
                          <a:solidFill>
                            <a:schemeClr val="tx1"/>
                          </a:solidFill>
                          <a:effectLst/>
                          <a:latin typeface="HG丸ｺﾞｼｯｸM-PRO" panose="020F0600000000000000" pitchFamily="50" charset="-128"/>
                          <a:ea typeface="HG丸ｺﾞｼｯｸM-PRO" panose="020F0600000000000000" pitchFamily="50" charset="-128"/>
                          <a:cs typeface="+mn-cs"/>
                        </a:rPr>
                        <a:t>年次有給</a:t>
                      </a:r>
                      <a:r>
                        <a:rPr lang="en-US" altLang="ja-JP" sz="12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tx1"/>
                          </a:solidFill>
                          <a:effectLst/>
                          <a:latin typeface="HG丸ｺﾞｼｯｸM-PRO" panose="020F0600000000000000" pitchFamily="50" charset="-128"/>
                          <a:ea typeface="HG丸ｺﾞｼｯｸM-PRO" panose="020F0600000000000000" pitchFamily="50" charset="-128"/>
                          <a:cs typeface="+mn-cs"/>
                        </a:rPr>
                        <a:t>振休</a:t>
                      </a:r>
                      <a:r>
                        <a:rPr lang="en-US" altLang="ja-JP" sz="12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tx1"/>
                          </a:solidFill>
                          <a:effectLst/>
                          <a:latin typeface="HG丸ｺﾞｼｯｸM-PRO" panose="020F0600000000000000" pitchFamily="50" charset="-128"/>
                          <a:ea typeface="HG丸ｺﾞｼｯｸM-PRO" panose="020F0600000000000000" pitchFamily="50" charset="-128"/>
                          <a:cs typeface="+mn-cs"/>
                        </a:rPr>
                        <a:t>代休</a:t>
                      </a:r>
                      <a:r>
                        <a:rPr lang="en-US" altLang="ja-JP" sz="12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tx1"/>
                          </a:solidFill>
                          <a:effectLst/>
                          <a:latin typeface="HG丸ｺﾞｼｯｸM-PRO" panose="020F0600000000000000" pitchFamily="50" charset="-128"/>
                          <a:ea typeface="HG丸ｺﾞｼｯｸM-PRO" panose="020F0600000000000000" pitchFamily="50" charset="-128"/>
                          <a:cs typeface="+mn-cs"/>
                        </a:rPr>
                        <a:t>特別休暇から取得したい休暇名を選択します。</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en-US" altLang="ja-JP" sz="12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tx1"/>
                          </a:solidFill>
                          <a:effectLst/>
                          <a:latin typeface="HG丸ｺﾞｼｯｸM-PRO" panose="020F0600000000000000" pitchFamily="50" charset="-128"/>
                          <a:ea typeface="HG丸ｺﾞｼｯｸM-PRO" panose="020F0600000000000000" pitchFamily="50" charset="-128"/>
                          <a:cs typeface="+mn-cs"/>
                        </a:rPr>
                        <a:t>特別休暇は特別休暇設定で登録した名称が表示されます。</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412612"/>
                  </a:ext>
                </a:extLst>
              </a:tr>
              <a:tr h="432000">
                <a:tc>
                  <a:txBody>
                    <a:bodyPr/>
                    <a:lstStyle/>
                    <a:p>
                      <a:r>
                        <a:rPr kumimoji="1" lang="ja-JP" altLang="en-US" sz="1200" dirty="0">
                          <a:latin typeface="HG丸ｺﾞｼｯｸM-PRO" panose="020F0600000000000000" pitchFamily="50" charset="-128"/>
                          <a:ea typeface="HG丸ｺﾞｼｯｸM-PRO" panose="020F0600000000000000" pitchFamily="50" charset="-128"/>
                        </a:rPr>
                        <a:t>種別</a:t>
                      </a: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cs typeface="+mn-cs"/>
                        </a:rPr>
                        <a:t>全日</a:t>
                      </a:r>
                      <a:r>
                        <a:rPr lang="en-US" altLang="ja-JP" sz="12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cs typeface="+mn-cs"/>
                        </a:rPr>
                        <a:t>半休</a:t>
                      </a:r>
                      <a:r>
                        <a:rPr lang="en-US" altLang="ja-JP" sz="12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cs typeface="+mn-cs"/>
                        </a:rPr>
                        <a:t>時間休から選択します。</a:t>
                      </a:r>
                      <a:br>
                        <a:rPr lang="ja-JP" altLang="en-US" sz="1200" dirty="0">
                          <a:latin typeface="HG丸ｺﾞｼｯｸM-PRO" panose="020F0600000000000000" pitchFamily="50" charset="-128"/>
                          <a:ea typeface="HG丸ｺﾞｼｯｸM-PRO" panose="020F0600000000000000" pitchFamily="50" charset="-128"/>
                        </a:rPr>
                      </a:br>
                      <a:r>
                        <a:rPr lang="en-US" altLang="ja-JP" sz="12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cs typeface="+mn-cs"/>
                        </a:rPr>
                        <a:t>半休を選択できない場合は</a:t>
                      </a:r>
                      <a:r>
                        <a:rPr lang="ja-JP" altLang="en-US" sz="1200" b="1" i="0" u="none" strike="noStrike" dirty="0">
                          <a:solidFill>
                            <a:schemeClr val="dk1"/>
                          </a:solidFill>
                          <a:effectLst/>
                          <a:latin typeface="HG丸ｺﾞｼｯｸM-PRO" panose="020F0600000000000000" pitchFamily="50" charset="-128"/>
                          <a:ea typeface="HG丸ｺﾞｼｯｸM-PRO" panose="020F0600000000000000" pitchFamily="50" charset="-128"/>
                          <a:cs typeface="+mn-cs"/>
                          <a:hlinkClick r:id="rId4"/>
                        </a:rPr>
                        <a:t>こちら</a:t>
                      </a:r>
                      <a:br>
                        <a:rPr lang="ja-JP" altLang="en-US" sz="1200" dirty="0">
                          <a:latin typeface="HG丸ｺﾞｼｯｸM-PRO" panose="020F0600000000000000" pitchFamily="50" charset="-128"/>
                          <a:ea typeface="HG丸ｺﾞｼｯｸM-PRO" panose="020F0600000000000000" pitchFamily="50" charset="-128"/>
                        </a:rPr>
                      </a:br>
                      <a:r>
                        <a:rPr lang="en-US" altLang="ja-JP" sz="12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cs typeface="+mn-cs"/>
                        </a:rPr>
                        <a:t>勤務形態「フレックス」の場合で半休を選択すると、</a:t>
                      </a:r>
                      <a:endParaRPr lang="en-US" altLang="ja-JP" sz="12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cs typeface="+mn-cs"/>
                        </a:rPr>
                        <a:t>　時間を指定して申請できます。</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566843"/>
                  </a:ext>
                </a:extLst>
              </a:tr>
              <a:tr h="432000">
                <a:tc>
                  <a:txBody>
                    <a:bodyPr/>
                    <a:lstStyle/>
                    <a:p>
                      <a:r>
                        <a:rPr kumimoji="1" lang="ja-JP" altLang="en-US" sz="1200" dirty="0">
                          <a:latin typeface="HG丸ｺﾞｼｯｸM-PRO" panose="020F0600000000000000" pitchFamily="50" charset="-128"/>
                          <a:ea typeface="HG丸ｺﾞｼｯｸM-PRO" panose="020F0600000000000000" pitchFamily="50" charset="-128"/>
                        </a:rPr>
                        <a:t>理由</a:t>
                      </a: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取得する理由を入力します。</a:t>
                      </a:r>
                      <a:endParaRPr kumimoji="1" lang="en-US" altLang="ja-JP"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498715"/>
                  </a:ext>
                </a:extLst>
              </a:tr>
            </a:tbl>
          </a:graphicData>
        </a:graphic>
      </p:graphicFrame>
      <p:grpSp>
        <p:nvGrpSpPr>
          <p:cNvPr id="18" name="グループ化 17">
            <a:extLst>
              <a:ext uri="{FF2B5EF4-FFF2-40B4-BE49-F238E27FC236}">
                <a16:creationId xmlns:a16="http://schemas.microsoft.com/office/drawing/2014/main" id="{269D63C4-ED1A-06C7-2C1D-6FD139A2F70A}"/>
              </a:ext>
            </a:extLst>
          </p:cNvPr>
          <p:cNvGrpSpPr/>
          <p:nvPr/>
        </p:nvGrpSpPr>
        <p:grpSpPr>
          <a:xfrm>
            <a:off x="436076" y="5413375"/>
            <a:ext cx="5985849" cy="360000"/>
            <a:chOff x="436076" y="993775"/>
            <a:chExt cx="5985849" cy="388800"/>
          </a:xfrm>
        </p:grpSpPr>
        <p:grpSp>
          <p:nvGrpSpPr>
            <p:cNvPr id="19" name="グループ化 18">
              <a:extLst>
                <a:ext uri="{FF2B5EF4-FFF2-40B4-BE49-F238E27FC236}">
                  <a16:creationId xmlns:a16="http://schemas.microsoft.com/office/drawing/2014/main" id="{83F39575-09ED-8705-5140-04E19F33DC16}"/>
                </a:ext>
              </a:extLst>
            </p:cNvPr>
            <p:cNvGrpSpPr/>
            <p:nvPr/>
          </p:nvGrpSpPr>
          <p:grpSpPr>
            <a:xfrm>
              <a:off x="436076" y="993775"/>
              <a:ext cx="1560081" cy="388800"/>
              <a:chOff x="461216" y="5156407"/>
              <a:chExt cx="1560081" cy="388800"/>
            </a:xfrm>
          </p:grpSpPr>
          <p:sp>
            <p:nvSpPr>
              <p:cNvPr id="21" name="正方形/長方形 20">
                <a:extLst>
                  <a:ext uri="{FF2B5EF4-FFF2-40B4-BE49-F238E27FC236}">
                    <a16:creationId xmlns:a16="http://schemas.microsoft.com/office/drawing/2014/main" id="{F1718B62-36CF-86FA-692E-1A2E1D1440A8}"/>
                  </a:ext>
                </a:extLst>
              </p:cNvPr>
              <p:cNvSpPr/>
              <p:nvPr/>
            </p:nvSpPr>
            <p:spPr>
              <a:xfrm>
                <a:off x="461216" y="5156407"/>
                <a:ext cx="1560081" cy="387592"/>
              </a:xfrm>
              <a:prstGeom prst="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22" name="二等辺三角形 21">
                <a:extLst>
                  <a:ext uri="{FF2B5EF4-FFF2-40B4-BE49-F238E27FC236}">
                    <a16:creationId xmlns:a16="http://schemas.microsoft.com/office/drawing/2014/main" id="{AB1A8D0C-EECD-2FA1-0D37-7F5D8FDF91EE}"/>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グラフィックス 22" descr="電球 単色塗りつぶし">
                <a:extLst>
                  <a:ext uri="{FF2B5EF4-FFF2-40B4-BE49-F238E27FC236}">
                    <a16:creationId xmlns:a16="http://schemas.microsoft.com/office/drawing/2014/main" id="{7244A152-FC20-B0B3-6100-9AB41A4EC6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0200" y="5231579"/>
                <a:ext cx="261786" cy="261786"/>
              </a:xfrm>
              <a:prstGeom prst="rect">
                <a:avLst/>
              </a:prstGeom>
            </p:spPr>
          </p:pic>
        </p:grpSp>
        <p:cxnSp>
          <p:nvCxnSpPr>
            <p:cNvPr id="20" name="直線コネクタ 19">
              <a:extLst>
                <a:ext uri="{FF2B5EF4-FFF2-40B4-BE49-F238E27FC236}">
                  <a16:creationId xmlns:a16="http://schemas.microsoft.com/office/drawing/2014/main" id="{271489A8-C3B8-42D3-0E36-B707401A24C7}"/>
                </a:ext>
              </a:extLst>
            </p:cNvPr>
            <p:cNvCxnSpPr>
              <a:cxnSpLocks/>
            </p:cNvCxnSpPr>
            <p:nvPr/>
          </p:nvCxnSpPr>
          <p:spPr>
            <a:xfrm>
              <a:off x="2213313" y="1187571"/>
              <a:ext cx="4208612"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grpSp>
      <p:cxnSp>
        <p:nvCxnSpPr>
          <p:cNvPr id="24" name="直線コネクタ 23">
            <a:extLst>
              <a:ext uri="{FF2B5EF4-FFF2-40B4-BE49-F238E27FC236}">
                <a16:creationId xmlns:a16="http://schemas.microsoft.com/office/drawing/2014/main" id="{C611E9A8-8FB3-D1FA-D449-F7F7F9C028FA}"/>
              </a:ext>
            </a:extLst>
          </p:cNvPr>
          <p:cNvCxnSpPr>
            <a:cxnSpLocks/>
          </p:cNvCxnSpPr>
          <p:nvPr/>
        </p:nvCxnSpPr>
        <p:spPr>
          <a:xfrm>
            <a:off x="436076" y="8918575"/>
            <a:ext cx="5985849"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pic>
        <p:nvPicPr>
          <p:cNvPr id="31" name="図 30">
            <a:extLst>
              <a:ext uri="{FF2B5EF4-FFF2-40B4-BE49-F238E27FC236}">
                <a16:creationId xmlns:a16="http://schemas.microsoft.com/office/drawing/2014/main" id="{4C734171-012F-6424-5EAB-ADC31135D85A}"/>
              </a:ext>
            </a:extLst>
          </p:cNvPr>
          <p:cNvPicPr>
            <a:picLocks noChangeAspect="1"/>
          </p:cNvPicPr>
          <p:nvPr/>
        </p:nvPicPr>
        <p:blipFill rotWithShape="1">
          <a:blip r:embed="rId7"/>
          <a:srcRect b="52251"/>
          <a:stretch/>
        </p:blipFill>
        <p:spPr>
          <a:xfrm>
            <a:off x="5307978" y="7697169"/>
            <a:ext cx="1267991" cy="1145206"/>
          </a:xfrm>
          <a:prstGeom prst="rect">
            <a:avLst/>
          </a:prstGeom>
        </p:spPr>
      </p:pic>
    </p:spTree>
    <p:extLst>
      <p:ext uri="{BB962C8B-B14F-4D97-AF65-F5344CB8AC3E}">
        <p14:creationId xmlns:p14="http://schemas.microsoft.com/office/powerpoint/2010/main" val="10298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4B3E3A06-0610-E397-D56E-C7BD929876C7}"/>
              </a:ext>
            </a:extLst>
          </p:cNvPr>
          <p:cNvGrpSpPr/>
          <p:nvPr/>
        </p:nvGrpSpPr>
        <p:grpSpPr>
          <a:xfrm>
            <a:off x="502848" y="841375"/>
            <a:ext cx="5852304" cy="1966301"/>
            <a:chOff x="426150" y="961393"/>
            <a:chExt cx="5852304" cy="1966301"/>
          </a:xfrm>
        </p:grpSpPr>
        <p:grpSp>
          <p:nvGrpSpPr>
            <p:cNvPr id="14" name="グループ化 13">
              <a:extLst>
                <a:ext uri="{FF2B5EF4-FFF2-40B4-BE49-F238E27FC236}">
                  <a16:creationId xmlns:a16="http://schemas.microsoft.com/office/drawing/2014/main" id="{61806214-C239-8328-7BD1-944AF96DCDD4}"/>
                </a:ext>
              </a:extLst>
            </p:cNvPr>
            <p:cNvGrpSpPr/>
            <p:nvPr/>
          </p:nvGrpSpPr>
          <p:grpSpPr>
            <a:xfrm>
              <a:off x="426150" y="961393"/>
              <a:ext cx="3710154" cy="276999"/>
              <a:chOff x="682206" y="1315610"/>
              <a:chExt cx="3710154" cy="276999"/>
            </a:xfrm>
          </p:grpSpPr>
          <p:sp>
            <p:nvSpPr>
              <p:cNvPr id="16" name="四角形: 角を丸くする 15">
                <a:extLst>
                  <a:ext uri="{FF2B5EF4-FFF2-40B4-BE49-F238E27FC236}">
                    <a16:creationId xmlns:a16="http://schemas.microsoft.com/office/drawing/2014/main" id="{E4C1997D-8DD1-4DEC-AA62-A438552A46F6}"/>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4</a:t>
                </a:r>
                <a:endParaRPr kumimoji="1" lang="ja-JP" altLang="en-US" sz="1200" b="1" dirty="0"/>
              </a:p>
            </p:txBody>
          </p:sp>
          <p:sp>
            <p:nvSpPr>
              <p:cNvPr id="24" name="テキスト ボックス 23">
                <a:extLst>
                  <a:ext uri="{FF2B5EF4-FFF2-40B4-BE49-F238E27FC236}">
                    <a16:creationId xmlns:a16="http://schemas.microsoft.com/office/drawing/2014/main" id="{6EFF3F8E-B954-1251-CAAB-50FE167A17AC}"/>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各種申請の否認</a:t>
                </a:r>
                <a:endParaRPr lang="en-US" altLang="ja-JP"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15" name="テキスト プレースホルダー 44">
              <a:extLst>
                <a:ext uri="{FF2B5EF4-FFF2-40B4-BE49-F238E27FC236}">
                  <a16:creationId xmlns:a16="http://schemas.microsoft.com/office/drawing/2014/main" id="{15B81C1B-AB54-204F-06D4-44F2ABAB6F5F}"/>
                </a:ext>
              </a:extLst>
            </p:cNvPr>
            <p:cNvSpPr txBox="1">
              <a:spLocks/>
            </p:cNvSpPr>
            <p:nvPr/>
          </p:nvSpPr>
          <p:spPr>
            <a:xfrm>
              <a:off x="657000" y="1258006"/>
              <a:ext cx="5621454" cy="166968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lang="ja-JP" altLang="en-US" sz="1050" dirty="0"/>
                <a:t>打刻修正申請を否認する</a:t>
              </a:r>
              <a:r>
                <a:rPr kumimoji="1" lang="en-US" altLang="ja-JP" sz="1050" dirty="0">
                  <a:solidFill>
                    <a:schemeClr val="tx1"/>
                  </a:solidFill>
                </a:rPr>
                <a:t>	…… P.  </a:t>
              </a:r>
              <a:r>
                <a:rPr lang="en-US" altLang="ja-JP" sz="1050" dirty="0">
                  <a:solidFill>
                    <a:schemeClr val="tx1"/>
                  </a:solidFill>
                </a:rPr>
                <a:t>59</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残業申請を否認する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61</a:t>
              </a:r>
            </a:p>
            <a:p>
              <a:pPr marL="0">
                <a:spcAft>
                  <a:spcPts val="600"/>
                </a:spcAft>
                <a:tabLst>
                  <a:tab pos="4746625" algn="l"/>
                </a:tabLst>
              </a:pPr>
              <a:r>
                <a:rPr kumimoji="1" lang="en-US" altLang="ja-JP" sz="1050" b="1" dirty="0">
                  <a:solidFill>
                    <a:srgbClr val="58A854"/>
                  </a:solidFill>
                </a:rPr>
                <a:t>3</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休日休暇申請を否認する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63</a:t>
              </a:r>
            </a:p>
            <a:p>
              <a:pPr marL="0">
                <a:spcAft>
                  <a:spcPts val="600"/>
                </a:spcAft>
                <a:tabLst>
                  <a:tab pos="4746625" algn="l"/>
                </a:tabLst>
              </a:pPr>
              <a:r>
                <a:rPr kumimoji="1" lang="en-US" altLang="ja-JP" sz="1050" b="1" dirty="0">
                  <a:solidFill>
                    <a:srgbClr val="58A854"/>
                  </a:solidFill>
                </a:rPr>
                <a:t>4</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休日出勤</a:t>
              </a:r>
              <a:r>
                <a:rPr kumimoji="1" lang="en-US" altLang="ja-JP" sz="1050" dirty="0">
                  <a:latin typeface="HG丸ｺﾞｼｯｸM-PRO" panose="020F0600000000000000" pitchFamily="50" charset="-128"/>
                  <a:ea typeface="HG丸ｺﾞｼｯｸM-PRO" panose="020F0600000000000000" pitchFamily="50" charset="-128"/>
                </a:rPr>
                <a:t>(</a:t>
              </a:r>
              <a:r>
                <a:rPr lang="ja-JP" altLang="en-US" sz="1050" dirty="0"/>
                <a:t>振</a:t>
              </a: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申請を否認する</a:t>
              </a:r>
              <a:r>
                <a:rPr kumimoji="1" lang="en-US" altLang="ja-JP" sz="1050" dirty="0">
                  <a:solidFill>
                    <a:schemeClr val="tx1"/>
                  </a:solidFill>
                </a:rPr>
                <a:t>	…… P.  </a:t>
              </a:r>
              <a:r>
                <a:rPr lang="en-US" altLang="ja-JP" sz="1050" dirty="0">
                  <a:solidFill>
                    <a:schemeClr val="tx1"/>
                  </a:solidFill>
                </a:rPr>
                <a:t>65</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5</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休日出勤</a:t>
              </a: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代</a:t>
              </a: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申請を否認する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67</a:t>
              </a:r>
            </a:p>
            <a:p>
              <a:pPr marL="0">
                <a:spcAft>
                  <a:spcPts val="600"/>
                </a:spcAft>
                <a:tabLst>
                  <a:tab pos="4746625" algn="l"/>
                </a:tabLst>
              </a:pPr>
              <a:r>
                <a:rPr kumimoji="1" lang="en-US" altLang="ja-JP" sz="1050" b="1" dirty="0">
                  <a:solidFill>
                    <a:srgbClr val="58A854"/>
                  </a:solidFill>
                </a:rPr>
                <a:t>6</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残業管理を否認する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69</a:t>
              </a:r>
            </a:p>
            <a:p>
              <a:pPr marL="0">
                <a:spcAft>
                  <a:spcPts val="600"/>
                </a:spcAft>
                <a:tabLst>
                  <a:tab pos="4746625" algn="l"/>
                </a:tabLst>
              </a:pPr>
              <a:r>
                <a:rPr kumimoji="1" lang="en-US" altLang="ja-JP" sz="1050" b="1" dirty="0">
                  <a:solidFill>
                    <a:srgbClr val="58A854"/>
                  </a:solidFill>
                </a:rPr>
                <a:t>7</a:t>
              </a:r>
              <a:r>
                <a:rPr kumimoji="1" lang="ja-JP" altLang="en-US" sz="1050" b="1" dirty="0">
                  <a:solidFill>
                    <a:srgbClr val="F2E425"/>
                  </a:solidFill>
                </a:rPr>
                <a:t>　</a:t>
              </a:r>
              <a:r>
                <a:rPr lang="ja-JP" altLang="en-US" sz="1050" dirty="0"/>
                <a:t>打刻管理を否認する</a:t>
              </a:r>
              <a:r>
                <a:rPr kumimoji="1" lang="en-US" altLang="ja-JP" sz="1050" dirty="0">
                  <a:solidFill>
                    <a:schemeClr val="tx1"/>
                  </a:solidFill>
                </a:rPr>
                <a:t>	…… P.  71</a:t>
              </a:r>
            </a:p>
          </p:txBody>
        </p:sp>
      </p:grpSp>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②</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69000" y="2974975"/>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745281D1-DF70-53F6-18DD-716B6C41EC9E}"/>
              </a:ext>
            </a:extLst>
          </p:cNvPr>
          <p:cNvGrpSpPr/>
          <p:nvPr/>
        </p:nvGrpSpPr>
        <p:grpSpPr>
          <a:xfrm>
            <a:off x="502848" y="3127375"/>
            <a:ext cx="5852304" cy="1250720"/>
            <a:chOff x="426150" y="961393"/>
            <a:chExt cx="5852304" cy="1250720"/>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5</a:t>
                </a:r>
                <a:endParaRPr kumimoji="1" lang="ja-JP" altLang="en-US" sz="1200"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58A854"/>
                    </a:solidFill>
                    <a:latin typeface="HG丸ｺﾞｼｯｸM-PRO" panose="020F0600000000000000" pitchFamily="50" charset="-128"/>
                    <a:ea typeface="HG丸ｺﾞｼｯｸM-PRO" panose="020F0600000000000000" pitchFamily="50" charset="-128"/>
                    <a:hlinkClick r:id="rId3" action="ppaction://hlinksldjump"/>
                  </a:rPr>
                  <a:t>実績の確認・編集・締め処理</a:t>
                </a:r>
                <a:endParaRPr kumimoji="1" lang="ja-JP" altLang="en-US"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954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ja-JP" altLang="en-US" sz="1050" dirty="0">
                  <a:latin typeface="HG丸ｺﾞｼｯｸM-PRO" panose="020F0600000000000000" pitchFamily="50" charset="-128"/>
                  <a:ea typeface="HG丸ｺﾞｼｯｸM-PRO" panose="020F0600000000000000" pitchFamily="50" charset="-128"/>
                </a:rPr>
                <a:t>勤務実績｜概要</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74</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日次勤務実績を確認する</a:t>
              </a:r>
              <a:r>
                <a:rPr kumimoji="1" lang="en-US" altLang="ja-JP" sz="1050" dirty="0">
                  <a:solidFill>
                    <a:schemeClr val="tx1"/>
                  </a:solidFill>
                </a:rPr>
                <a:t>	…… P.  </a:t>
              </a:r>
              <a:r>
                <a:rPr lang="en-US" altLang="ja-JP" sz="1050" dirty="0">
                  <a:solidFill>
                    <a:schemeClr val="tx1"/>
                  </a:solidFill>
                </a:rPr>
                <a:t>75</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2</a:t>
              </a:r>
              <a:r>
                <a:rPr kumimoji="1" lang="ja-JP" altLang="en-US" sz="1050" b="1" dirty="0">
                  <a:solidFill>
                    <a:srgbClr val="F2E425"/>
                  </a:solidFill>
                </a:rPr>
                <a:t>　</a:t>
              </a:r>
              <a:r>
                <a:rPr lang="ja-JP" altLang="en-US" sz="1050" dirty="0"/>
                <a:t>月次</a:t>
              </a:r>
              <a:r>
                <a:rPr kumimoji="1" lang="ja-JP" altLang="en-US" sz="1050" dirty="0">
                  <a:latin typeface="HG丸ｺﾞｼｯｸM-PRO" panose="020F0600000000000000" pitchFamily="50" charset="-128"/>
                  <a:ea typeface="HG丸ｺﾞｼｯｸM-PRO" panose="020F0600000000000000" pitchFamily="50" charset="-128"/>
                </a:rPr>
                <a:t>勤務実績を確認する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a:t>
              </a:r>
              <a:r>
                <a:rPr lang="en-US" altLang="ja-JP" sz="1050" dirty="0">
                  <a:solidFill>
                    <a:schemeClr val="tx1"/>
                  </a:solidFill>
                </a:rPr>
                <a:t>77</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3</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締め処理をおこなう</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79</a:t>
              </a:r>
              <a:endParaRPr kumimoji="1" lang="en-US" altLang="ja-JP" sz="1050" dirty="0">
                <a:solidFill>
                  <a:schemeClr val="tx1"/>
                </a:solidFill>
              </a:endParaRPr>
            </a:p>
          </p:txBody>
        </p:sp>
      </p:grpSp>
      <p:cxnSp>
        <p:nvCxnSpPr>
          <p:cNvPr id="33" name="直線コネクタ 32">
            <a:extLst>
              <a:ext uri="{FF2B5EF4-FFF2-40B4-BE49-F238E27FC236}">
                <a16:creationId xmlns:a16="http://schemas.microsoft.com/office/drawing/2014/main" id="{BE89F6C2-8F57-5D96-AD58-ED249C53170E}"/>
              </a:ext>
            </a:extLst>
          </p:cNvPr>
          <p:cNvCxnSpPr>
            <a:cxnSpLocks/>
          </p:cNvCxnSpPr>
          <p:nvPr/>
        </p:nvCxnSpPr>
        <p:spPr>
          <a:xfrm>
            <a:off x="368697" y="4543655"/>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4" name="グループ化 33">
            <a:extLst>
              <a:ext uri="{FF2B5EF4-FFF2-40B4-BE49-F238E27FC236}">
                <a16:creationId xmlns:a16="http://schemas.microsoft.com/office/drawing/2014/main" id="{2CAFB8F1-B9F0-74A6-3411-A8F54DC7392A}"/>
              </a:ext>
            </a:extLst>
          </p:cNvPr>
          <p:cNvGrpSpPr/>
          <p:nvPr/>
        </p:nvGrpSpPr>
        <p:grpSpPr>
          <a:xfrm>
            <a:off x="502545" y="4696055"/>
            <a:ext cx="5852304" cy="1727774"/>
            <a:chOff x="426150" y="961393"/>
            <a:chExt cx="5852304" cy="1727774"/>
          </a:xfrm>
        </p:grpSpPr>
        <p:grpSp>
          <p:nvGrpSpPr>
            <p:cNvPr id="35" name="グループ化 34">
              <a:extLst>
                <a:ext uri="{FF2B5EF4-FFF2-40B4-BE49-F238E27FC236}">
                  <a16:creationId xmlns:a16="http://schemas.microsoft.com/office/drawing/2014/main" id="{F00E741B-E90C-FF3D-6348-392E86DB6E98}"/>
                </a:ext>
              </a:extLst>
            </p:cNvPr>
            <p:cNvGrpSpPr/>
            <p:nvPr/>
          </p:nvGrpSpPr>
          <p:grpSpPr>
            <a:xfrm>
              <a:off x="426150" y="961393"/>
              <a:ext cx="3710154" cy="276999"/>
              <a:chOff x="682206" y="1315610"/>
              <a:chExt cx="3710154" cy="276999"/>
            </a:xfrm>
          </p:grpSpPr>
          <p:sp>
            <p:nvSpPr>
              <p:cNvPr id="37" name="四角形: 角を丸くする 36">
                <a:extLst>
                  <a:ext uri="{FF2B5EF4-FFF2-40B4-BE49-F238E27FC236}">
                    <a16:creationId xmlns:a16="http://schemas.microsoft.com/office/drawing/2014/main" id="{83E6EC9C-9594-D907-48AA-3F624DFD95E1}"/>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t>6</a:t>
                </a:r>
                <a:endParaRPr kumimoji="1" lang="ja-JP" altLang="en-US" sz="1200" b="1" dirty="0"/>
              </a:p>
            </p:txBody>
          </p:sp>
          <p:sp>
            <p:nvSpPr>
              <p:cNvPr id="38" name="テキスト ボックス 37">
                <a:extLst>
                  <a:ext uri="{FF2B5EF4-FFF2-40B4-BE49-F238E27FC236}">
                    <a16:creationId xmlns:a16="http://schemas.microsoft.com/office/drawing/2014/main" id="{5EEC728C-DE97-E412-4564-C14B51CEE5F6}"/>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58A854"/>
                    </a:solidFill>
                    <a:latin typeface="HG丸ｺﾞｼｯｸM-PRO" panose="020F0600000000000000" pitchFamily="50" charset="-128"/>
                    <a:ea typeface="HG丸ｺﾞｼｯｸM-PRO" panose="020F0600000000000000" pitchFamily="50" charset="-128"/>
                    <a:hlinkClick r:id="rId4" action="ppaction://hlinksldjump"/>
                  </a:rPr>
                  <a:t>データ出力</a:t>
                </a:r>
                <a:endParaRPr kumimoji="1" lang="ja-JP" altLang="en-US"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36" name="テキスト プレースホルダー 44">
              <a:extLst>
                <a:ext uri="{FF2B5EF4-FFF2-40B4-BE49-F238E27FC236}">
                  <a16:creationId xmlns:a16="http://schemas.microsoft.com/office/drawing/2014/main" id="{1546D41C-8F76-2296-B98D-7D817EEC68C5}"/>
                </a:ext>
              </a:extLst>
            </p:cNvPr>
            <p:cNvSpPr txBox="1">
              <a:spLocks/>
            </p:cNvSpPr>
            <p:nvPr/>
          </p:nvSpPr>
          <p:spPr>
            <a:xfrm>
              <a:off x="657000" y="1258006"/>
              <a:ext cx="5621454" cy="143116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ja-JP" altLang="en-US" sz="1050" dirty="0">
                  <a:latin typeface="HG丸ｺﾞｼｯｸM-PRO" panose="020F0600000000000000" pitchFamily="50" charset="-128"/>
                  <a:ea typeface="HG丸ｺﾞｼｯｸM-PRO" panose="020F0600000000000000" pitchFamily="50" charset="-128"/>
                </a:rPr>
                <a:t>データ出力｜概要</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85</a:t>
              </a:r>
            </a:p>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勤務データを出力する</a:t>
              </a:r>
              <a:r>
                <a:rPr kumimoji="1" lang="en-US" altLang="ja-JP" sz="1050" dirty="0">
                  <a:solidFill>
                    <a:schemeClr val="tx1"/>
                  </a:solidFill>
                </a:rPr>
                <a:t>	…… P.  86</a:t>
              </a:r>
            </a:p>
            <a:p>
              <a:pPr marL="0">
                <a:spcAft>
                  <a:spcPts val="600"/>
                </a:spcAft>
                <a:tabLst>
                  <a:tab pos="4746625" algn="l"/>
                </a:tabLst>
              </a:pPr>
              <a:r>
                <a:rPr kumimoji="1" lang="en-US" altLang="ja-JP" sz="1050" b="1" dirty="0">
                  <a:solidFill>
                    <a:srgbClr val="58A854"/>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出勤簿データを出力する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a:t>
              </a:r>
              <a:r>
                <a:rPr lang="en-US" altLang="ja-JP" sz="1050" dirty="0">
                  <a:solidFill>
                    <a:schemeClr val="tx1"/>
                  </a:solidFill>
                </a:rPr>
                <a:t>89</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3</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申請データを出力する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91</a:t>
              </a:r>
            </a:p>
            <a:p>
              <a:pPr marL="0">
                <a:spcAft>
                  <a:spcPts val="600"/>
                </a:spcAft>
                <a:tabLst>
                  <a:tab pos="4746625" algn="l"/>
                </a:tabLst>
              </a:pPr>
              <a:r>
                <a:rPr kumimoji="1" lang="en-US" altLang="ja-JP" sz="1050" b="1" dirty="0">
                  <a:solidFill>
                    <a:srgbClr val="58A854"/>
                  </a:solidFill>
                </a:rPr>
                <a:t>4</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汎用データを出力する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94</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5</a:t>
              </a:r>
              <a:r>
                <a:rPr kumimoji="1" lang="ja-JP" altLang="en-US" sz="1050" b="1" dirty="0">
                  <a:solidFill>
                    <a:srgbClr val="F2E425"/>
                  </a:solidFill>
                </a:rPr>
                <a:t>　</a:t>
              </a:r>
              <a:r>
                <a:rPr lang="ja-JP" altLang="en-US" sz="1050" dirty="0"/>
                <a:t>履歴</a:t>
              </a:r>
              <a:r>
                <a:rPr kumimoji="1" lang="ja-JP" altLang="en-US" sz="1050" dirty="0">
                  <a:latin typeface="HG丸ｺﾞｼｯｸM-PRO" panose="020F0600000000000000" pitchFamily="50" charset="-128"/>
                  <a:ea typeface="HG丸ｺﾞｼｯｸM-PRO" panose="020F0600000000000000" pitchFamily="50" charset="-128"/>
                </a:rPr>
                <a:t>データを出力する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96</a:t>
              </a:r>
              <a:endParaRPr kumimoji="1" lang="en-US" altLang="ja-JP" sz="1050" dirty="0">
                <a:solidFill>
                  <a:schemeClr val="tx1"/>
                </a:solidFill>
              </a:endParaRPr>
            </a:p>
          </p:txBody>
        </p:sp>
      </p:grpSp>
      <p:cxnSp>
        <p:nvCxnSpPr>
          <p:cNvPr id="39" name="直線コネクタ 38">
            <a:extLst>
              <a:ext uri="{FF2B5EF4-FFF2-40B4-BE49-F238E27FC236}">
                <a16:creationId xmlns:a16="http://schemas.microsoft.com/office/drawing/2014/main" id="{8D5E7DC4-3BA8-29B0-D980-0F0EEF47C41C}"/>
              </a:ext>
            </a:extLst>
          </p:cNvPr>
          <p:cNvCxnSpPr>
            <a:cxnSpLocks/>
          </p:cNvCxnSpPr>
          <p:nvPr/>
        </p:nvCxnSpPr>
        <p:spPr>
          <a:xfrm>
            <a:off x="368697" y="6581201"/>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0" name="グループ化 39">
            <a:extLst>
              <a:ext uri="{FF2B5EF4-FFF2-40B4-BE49-F238E27FC236}">
                <a16:creationId xmlns:a16="http://schemas.microsoft.com/office/drawing/2014/main" id="{E42D2960-736A-7B8F-198F-B48BE5331303}"/>
              </a:ext>
            </a:extLst>
          </p:cNvPr>
          <p:cNvGrpSpPr/>
          <p:nvPr/>
        </p:nvGrpSpPr>
        <p:grpSpPr>
          <a:xfrm>
            <a:off x="502545" y="6733601"/>
            <a:ext cx="5852304" cy="1012194"/>
            <a:chOff x="426150" y="961393"/>
            <a:chExt cx="5852304" cy="1012194"/>
          </a:xfrm>
        </p:grpSpPr>
        <p:grpSp>
          <p:nvGrpSpPr>
            <p:cNvPr id="41" name="グループ化 40">
              <a:extLst>
                <a:ext uri="{FF2B5EF4-FFF2-40B4-BE49-F238E27FC236}">
                  <a16:creationId xmlns:a16="http://schemas.microsoft.com/office/drawing/2014/main" id="{ED1733BA-23BE-BA4E-D417-B6769FE8B728}"/>
                </a:ext>
              </a:extLst>
            </p:cNvPr>
            <p:cNvGrpSpPr/>
            <p:nvPr/>
          </p:nvGrpSpPr>
          <p:grpSpPr>
            <a:xfrm>
              <a:off x="426150" y="961393"/>
              <a:ext cx="3710154" cy="276999"/>
              <a:chOff x="682206" y="1315610"/>
              <a:chExt cx="3710154" cy="276999"/>
            </a:xfrm>
          </p:grpSpPr>
          <p:sp>
            <p:nvSpPr>
              <p:cNvPr id="43" name="四角形: 角を丸くする 42">
                <a:extLst>
                  <a:ext uri="{FF2B5EF4-FFF2-40B4-BE49-F238E27FC236}">
                    <a16:creationId xmlns:a16="http://schemas.microsoft.com/office/drawing/2014/main" id="{4D78A4E8-CA83-6FED-2943-158BC0053F6E}"/>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t>7</a:t>
                </a:r>
                <a:endParaRPr kumimoji="1" lang="ja-JP" altLang="en-US" sz="1200" b="1" dirty="0"/>
              </a:p>
            </p:txBody>
          </p:sp>
          <p:sp>
            <p:nvSpPr>
              <p:cNvPr id="44" name="テキスト ボックス 43">
                <a:extLst>
                  <a:ext uri="{FF2B5EF4-FFF2-40B4-BE49-F238E27FC236}">
                    <a16:creationId xmlns:a16="http://schemas.microsoft.com/office/drawing/2014/main" id="{ACD4DD97-672B-A6E8-B637-B81F4601CBDD}"/>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58A854"/>
                    </a:solidFill>
                    <a:latin typeface="HG丸ｺﾞｼｯｸM-PRO" panose="020F0600000000000000" pitchFamily="50" charset="-128"/>
                    <a:ea typeface="HG丸ｺﾞｼｯｸM-PRO" panose="020F0600000000000000" pitchFamily="50" charset="-128"/>
                    <a:hlinkClick r:id="rId5" action="ppaction://hlinksldjump"/>
                  </a:rPr>
                  <a:t>その他の管理機能</a:t>
                </a:r>
                <a:endParaRPr kumimoji="1" lang="ja-JP" altLang="en-US"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2" name="テキスト プレースホルダー 44">
              <a:extLst>
                <a:ext uri="{FF2B5EF4-FFF2-40B4-BE49-F238E27FC236}">
                  <a16:creationId xmlns:a16="http://schemas.microsoft.com/office/drawing/2014/main" id="{B9167851-7FBD-B5D7-3171-658BF809F80D}"/>
                </a:ext>
              </a:extLst>
            </p:cNvPr>
            <p:cNvSpPr txBox="1">
              <a:spLocks/>
            </p:cNvSpPr>
            <p:nvPr/>
          </p:nvSpPr>
          <p:spPr>
            <a:xfrm>
              <a:off x="657000" y="1258006"/>
              <a:ext cx="5621454" cy="71558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lang="en-US" altLang="ja-JP" sz="1050" b="1" dirty="0">
                  <a:solidFill>
                    <a:srgbClr val="58A854"/>
                  </a:solidFill>
                </a:rPr>
                <a:t>1</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残業状況を確認する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99</a:t>
              </a:r>
            </a:p>
            <a:p>
              <a:pPr marL="0">
                <a:spcAft>
                  <a:spcPts val="600"/>
                </a:spcAft>
                <a:tabLst>
                  <a:tab pos="4746625" algn="l"/>
                </a:tabLst>
              </a:pPr>
              <a:r>
                <a:rPr lang="en-US" altLang="ja-JP" sz="1050" b="1" dirty="0">
                  <a:solidFill>
                    <a:srgbClr val="58A854"/>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予実管理をおこなう｜グループごとに</a:t>
              </a:r>
              <a:r>
                <a:rPr kumimoji="1" lang="en-US" altLang="ja-JP" sz="1050" dirty="0">
                  <a:latin typeface="HG丸ｺﾞｼｯｸM-PRO" panose="020F0600000000000000" pitchFamily="50" charset="-128"/>
                  <a:ea typeface="HG丸ｺﾞｼｯｸM-PRO" panose="020F0600000000000000" pitchFamily="50" charset="-128"/>
                </a:rPr>
                <a:t>1</a:t>
              </a:r>
              <a:r>
                <a:rPr kumimoji="1" lang="ja-JP" altLang="en-US" sz="1050" dirty="0">
                  <a:latin typeface="HG丸ｺﾞｼｯｸM-PRO" panose="020F0600000000000000" pitchFamily="50" charset="-128"/>
                  <a:ea typeface="HG丸ｺﾞｼｯｸM-PRO" panose="020F0600000000000000" pitchFamily="50" charset="-128"/>
                </a:rPr>
                <a:t>日単位で</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101</a:t>
              </a:r>
              <a:endParaRPr lang="en-US" altLang="ja-JP" sz="1050" dirty="0">
                <a:solidFill>
                  <a:schemeClr val="tx1"/>
                </a:solidFill>
              </a:endParaRPr>
            </a:p>
            <a:p>
              <a:pPr marL="0">
                <a:spcAft>
                  <a:spcPts val="600"/>
                </a:spcAft>
                <a:tabLst>
                  <a:tab pos="4746625" algn="l"/>
                </a:tabLst>
              </a:pPr>
              <a:r>
                <a:rPr lang="en-US" altLang="ja-JP" sz="1050" b="1" dirty="0">
                  <a:solidFill>
                    <a:srgbClr val="58A854"/>
                  </a:solidFill>
                </a:rPr>
                <a:t>3</a:t>
              </a:r>
              <a:r>
                <a:rPr kumimoji="1" lang="ja-JP" altLang="en-US" sz="1050" b="1" dirty="0">
                  <a:solidFill>
                    <a:srgbClr val="F2E425"/>
                  </a:solidFill>
                </a:rPr>
                <a:t>　</a:t>
              </a:r>
              <a:r>
                <a:rPr lang="ja-JP" altLang="en-US" sz="1050" dirty="0"/>
                <a:t>アラート通知を確認する｜未確認のアラート</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10</a:t>
              </a:r>
              <a:r>
                <a:rPr lang="en-US" altLang="ja-JP" sz="1050" dirty="0">
                  <a:solidFill>
                    <a:schemeClr val="tx1"/>
                  </a:solidFill>
                </a:rPr>
                <a:t>3</a:t>
              </a:r>
              <a:endParaRPr kumimoji="1" lang="en-US" altLang="ja-JP" sz="1050" dirty="0">
                <a:solidFill>
                  <a:schemeClr val="tx1"/>
                </a:solidFill>
              </a:endParaRPr>
            </a:p>
          </p:txBody>
        </p:sp>
      </p:grpSp>
    </p:spTree>
    <p:extLst>
      <p:ext uri="{BB962C8B-B14F-4D97-AF65-F5344CB8AC3E}">
        <p14:creationId xmlns:p14="http://schemas.microsoft.com/office/powerpoint/2010/main" val="2085990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3</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3962029"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各種申請の承認</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800" dirty="0">
                <a:effectLst/>
                <a:latin typeface="HG丸ｺﾞｼｯｸM-PRO" panose="020F0600000000000000" pitchFamily="50" charset="-128"/>
                <a:ea typeface="HG丸ｺﾞｼｯｸM-PRO" panose="020F0600000000000000" pitchFamily="50" charset="-128"/>
              </a:rPr>
              <a:t>従業員が提出した各種申請を管理者が承認する方法を紹介します。</a:t>
            </a:r>
            <a:endParaRPr lang="ja-JP" altLang="en-US" sz="18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5951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ja-JP" altLang="en-US" dirty="0"/>
              <a:t>各種申請｜概要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41</a:t>
            </a:fld>
            <a:endParaRPr lang="ja-JP" altLang="en-US" dirty="0"/>
          </a:p>
        </p:txBody>
      </p:sp>
      <p:grpSp>
        <p:nvGrpSpPr>
          <p:cNvPr id="5" name="グループ化 4">
            <a:extLst>
              <a:ext uri="{FF2B5EF4-FFF2-40B4-BE49-F238E27FC236}">
                <a16:creationId xmlns:a16="http://schemas.microsoft.com/office/drawing/2014/main" id="{9FD15DD7-3D64-FDA0-49FE-8BF9AAC80C3A}"/>
              </a:ext>
            </a:extLst>
          </p:cNvPr>
          <p:cNvGrpSpPr/>
          <p:nvPr/>
        </p:nvGrpSpPr>
        <p:grpSpPr>
          <a:xfrm>
            <a:off x="279000" y="900000"/>
            <a:ext cx="6300000" cy="360000"/>
            <a:chOff x="414047" y="1728889"/>
            <a:chExt cx="6042992" cy="356680"/>
          </a:xfrm>
        </p:grpSpPr>
        <p:sp>
          <p:nvSpPr>
            <p:cNvPr id="6" name="正方形/長方形 5">
              <a:extLst>
                <a:ext uri="{FF2B5EF4-FFF2-40B4-BE49-F238E27FC236}">
                  <a16:creationId xmlns:a16="http://schemas.microsoft.com/office/drawing/2014/main" id="{81A8733F-5D19-E989-CAF4-3720F81E5BC7}"/>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各種申請概要</a:t>
              </a:r>
            </a:p>
          </p:txBody>
        </p:sp>
        <p:sp>
          <p:nvSpPr>
            <p:cNvPr id="7" name="Google Shape;113;p23">
              <a:extLst>
                <a:ext uri="{FF2B5EF4-FFF2-40B4-BE49-F238E27FC236}">
                  <a16:creationId xmlns:a16="http://schemas.microsoft.com/office/drawing/2014/main" id="{2BC3E33D-A4B8-62E7-218F-42E0F89DE2F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aphicFrame>
        <p:nvGraphicFramePr>
          <p:cNvPr id="8" name="表 23">
            <a:extLst>
              <a:ext uri="{FF2B5EF4-FFF2-40B4-BE49-F238E27FC236}">
                <a16:creationId xmlns:a16="http://schemas.microsoft.com/office/drawing/2014/main" id="{0729CCD2-EAD7-8A83-FD38-53E2652EE131}"/>
              </a:ext>
            </a:extLst>
          </p:cNvPr>
          <p:cNvGraphicFramePr>
            <a:graphicFrameLocks noGrp="1"/>
          </p:cNvGraphicFramePr>
          <p:nvPr>
            <p:extLst>
              <p:ext uri="{D42A27DB-BD31-4B8C-83A1-F6EECF244321}">
                <p14:modId xmlns:p14="http://schemas.microsoft.com/office/powerpoint/2010/main" val="3670328262"/>
              </p:ext>
            </p:extLst>
          </p:nvPr>
        </p:nvGraphicFramePr>
        <p:xfrm>
          <a:off x="362813" y="1450975"/>
          <a:ext cx="6132374" cy="5029200"/>
        </p:xfrm>
        <a:graphic>
          <a:graphicData uri="http://schemas.openxmlformats.org/drawingml/2006/table">
            <a:tbl>
              <a:tblPr firstRow="1" bandRow="1"/>
              <a:tblGrid>
                <a:gridCol w="208280">
                  <a:extLst>
                    <a:ext uri="{9D8B030D-6E8A-4147-A177-3AD203B41FA5}">
                      <a16:colId xmlns:a16="http://schemas.microsoft.com/office/drawing/2014/main" val="3803628477"/>
                    </a:ext>
                  </a:extLst>
                </a:gridCol>
                <a:gridCol w="1092273">
                  <a:extLst>
                    <a:ext uri="{9D8B030D-6E8A-4147-A177-3AD203B41FA5}">
                      <a16:colId xmlns:a16="http://schemas.microsoft.com/office/drawing/2014/main" val="2623967514"/>
                    </a:ext>
                  </a:extLst>
                </a:gridCol>
                <a:gridCol w="3975434">
                  <a:extLst>
                    <a:ext uri="{9D8B030D-6E8A-4147-A177-3AD203B41FA5}">
                      <a16:colId xmlns:a16="http://schemas.microsoft.com/office/drawing/2014/main" val="2546909300"/>
                    </a:ext>
                  </a:extLst>
                </a:gridCol>
                <a:gridCol w="856387">
                  <a:extLst>
                    <a:ext uri="{9D8B030D-6E8A-4147-A177-3AD203B41FA5}">
                      <a16:colId xmlns:a16="http://schemas.microsoft.com/office/drawing/2014/main" val="3515516899"/>
                    </a:ext>
                  </a:extLst>
                </a:gridCol>
              </a:tblGrid>
              <a:tr h="370840">
                <a:tc gridSpan="2">
                  <a:txBody>
                    <a:bodyPr/>
                    <a:lstStyle/>
                    <a:p>
                      <a:pPr algn="ctr"/>
                      <a:r>
                        <a:rPr kumimoji="1" lang="ja-JP" altLang="en-US" sz="1100" b="1" baseline="0" dirty="0">
                          <a:solidFill>
                            <a:schemeClr val="bg1"/>
                          </a:solidFill>
                          <a:latin typeface="HG丸ｺﾞｼｯｸM-PRO" panose="020F0600000000000000" pitchFamily="50" charset="-128"/>
                          <a:ea typeface="HG丸ｺﾞｼｯｸM-PRO" panose="020F0600000000000000" pitchFamily="50" charset="-128"/>
                        </a:rPr>
                        <a:t>申請名</a:t>
                      </a:r>
                    </a:p>
                  </a:txBody>
                  <a:tcPr anchor="ctr">
                    <a:solidFill>
                      <a:srgbClr val="58A854"/>
                    </a:solidFill>
                  </a:tcPr>
                </a:tc>
                <a:tc hMerge="1">
                  <a:txBody>
                    <a:bodyPr/>
                    <a:lstStyle/>
                    <a:p>
                      <a:endParaRPr kumimoji="1" lang="ja-JP" altLang="en-US"/>
                    </a:p>
                  </a:txBody>
                  <a:tcPr/>
                </a:tc>
                <a:tc>
                  <a:txBody>
                    <a:bodyPr/>
                    <a:lstStyle/>
                    <a:p>
                      <a:pPr algn="ctr"/>
                      <a:r>
                        <a:rPr kumimoji="1" lang="ja-JP" altLang="en-US" sz="1100" b="1" baseline="0" dirty="0">
                          <a:solidFill>
                            <a:schemeClr val="bg1"/>
                          </a:solidFill>
                          <a:latin typeface="HG丸ｺﾞｼｯｸM-PRO" panose="020F0600000000000000" pitchFamily="50" charset="-128"/>
                          <a:ea typeface="HG丸ｺﾞｼｯｸM-PRO" panose="020F0600000000000000" pitchFamily="50" charset="-128"/>
                        </a:rPr>
                        <a:t>詳細</a:t>
                      </a:r>
                    </a:p>
                  </a:txBody>
                  <a:tcPr anchor="ctr">
                    <a:solidFill>
                      <a:srgbClr val="58A854"/>
                    </a:solidFill>
                  </a:tcPr>
                </a:tc>
                <a:tc>
                  <a:txBody>
                    <a:bodyPr/>
                    <a:lstStyle/>
                    <a:p>
                      <a:pPr algn="ctr"/>
                      <a:r>
                        <a:rPr kumimoji="1" lang="ja-JP" altLang="en-US" sz="1100" b="1" baseline="0" dirty="0">
                          <a:solidFill>
                            <a:schemeClr val="bg1"/>
                          </a:solidFill>
                          <a:latin typeface="HG丸ｺﾞｼｯｸM-PRO" panose="020F0600000000000000" pitchFamily="50" charset="-128"/>
                          <a:ea typeface="HG丸ｺﾞｼｯｸM-PRO" panose="020F0600000000000000" pitchFamily="50" charset="-128"/>
                        </a:rPr>
                        <a:t>申請方法</a:t>
                      </a:r>
                    </a:p>
                  </a:txBody>
                  <a:tcPr anchor="ctr">
                    <a:solidFill>
                      <a:srgbClr val="58A854"/>
                    </a:solidFill>
                  </a:tcPr>
                </a:tc>
                <a:extLst>
                  <a:ext uri="{0D108BD9-81ED-4DB2-BD59-A6C34878D82A}">
                    <a16:rowId xmlns:a16="http://schemas.microsoft.com/office/drawing/2014/main" val="4215906855"/>
                  </a:ext>
                </a:extLst>
              </a:tr>
              <a:tr h="370840">
                <a:tc gridSpan="2">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打刻修正</a:t>
                      </a:r>
                      <a:endParaRPr kumimoji="1" lang="en-US" altLang="ja-JP" sz="1100" baseline="0" dirty="0">
                        <a:latin typeface="HG丸ｺﾞｼｯｸM-PRO" panose="020F0600000000000000" pitchFamily="50" charset="-128"/>
                        <a:ea typeface="HG丸ｺﾞｼｯｸM-PRO" panose="020F0600000000000000" pitchFamily="50" charset="-128"/>
                      </a:endParaRPr>
                    </a:p>
                  </a:txBody>
                  <a:tcPr>
                    <a:lnB w="12700" cmpd="sng">
                      <a:noFill/>
                      <a:prstDash val="soli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打刻忘れ などが発生し、打刻した時刻を修正したい場合におこなう申請です。</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tc rowSpan="5">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p>
                  </a:txBody>
                  <a:tcPr anchor="ctr"/>
                </a:tc>
                <a:extLst>
                  <a:ext uri="{0D108BD9-81ED-4DB2-BD59-A6C34878D82A}">
                    <a16:rowId xmlns:a16="http://schemas.microsoft.com/office/drawing/2014/main" val="1924235310"/>
                  </a:ext>
                </a:extLst>
              </a:tr>
              <a:tr h="370840">
                <a:tc rowSpan="4">
                  <a:txBody>
                    <a:bodyPr/>
                    <a:lstStyle/>
                    <a:p>
                      <a:endParaRPr kumimoji="1" lang="ja-JP" altLang="en-US" sz="1100" baseline="0" dirty="0">
                        <a:latin typeface="HG丸ｺﾞｼｯｸM-PRO" panose="020F0600000000000000" pitchFamily="50" charset="-128"/>
                        <a:ea typeface="HG丸ｺﾞｼｯｸM-PRO" panose="020F0600000000000000" pitchFamily="50" charset="-128"/>
                      </a:endParaRPr>
                    </a:p>
                  </a:txBody>
                  <a:tcPr>
                    <a:lnR w="12700" cap="flat" cmpd="sng" algn="ctr">
                      <a:solidFill>
                        <a:schemeClr val="tx1"/>
                      </a:solidFill>
                      <a:prstDash val="solid"/>
                      <a:round/>
                      <a:headEnd type="none" w="med" len="med"/>
                      <a:tailEnd type="none" w="med" len="med"/>
                    </a:lnR>
                    <a:lnT w="12700" cmpd="sng">
                      <a:noFill/>
                      <a:prstDash val="soli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aseline="0" dirty="0">
                          <a:latin typeface="HG丸ｺﾞｼｯｸM-PRO" panose="020F0600000000000000" pitchFamily="50" charset="-128"/>
                          <a:ea typeface="HG丸ｺﾞｼｯｸM-PRO" panose="020F0600000000000000" pitchFamily="50" charset="-128"/>
                        </a:rPr>
                        <a:t>欠勤申請</a:t>
                      </a:r>
                    </a:p>
                    <a:p>
                      <a:endParaRPr kumimoji="1" lang="ja-JP" altLang="en-US" sz="1100" baseline="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欠勤したときに欠勤理由を管理者に申請したい場合におこなう申請です。</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668627861"/>
                  </a:ext>
                </a:extLst>
              </a:tr>
              <a:tr h="370840">
                <a:tc vMerge="1">
                  <a:txBody>
                    <a:bodyPr/>
                    <a:lstStyle/>
                    <a:p>
                      <a:endParaRPr kumimoji="1" lang="ja-JP" altLang="en-US" sz="1100" baseline="0" dirty="0">
                        <a:latin typeface="HG丸ｺﾞｼｯｸM-PRO" panose="020F0600000000000000" pitchFamily="50" charset="-128"/>
                        <a:ea typeface="HG丸ｺﾞｼｯｸM-PRO" panose="020F0600000000000000"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aseline="0" dirty="0">
                          <a:latin typeface="HG丸ｺﾞｼｯｸM-PRO" panose="020F0600000000000000" pitchFamily="50" charset="-128"/>
                          <a:ea typeface="HG丸ｺﾞｼｯｸM-PRO" panose="020F0600000000000000" pitchFamily="50" charset="-128"/>
                        </a:rPr>
                        <a:t>遅刻取消申請</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やむを得ない理由で遅刻をして、管理者に遅刻した実績を取消してほしい場合におこなう申請です。</a:t>
                      </a:r>
                      <a:endParaRPr kumimoji="1" lang="ja-JP" altLang="en-US" sz="1400" baseline="0" dirty="0">
                        <a:latin typeface="HG丸ｺﾞｼｯｸM-PRO" panose="020F0600000000000000" pitchFamily="50" charset="-128"/>
                        <a:ea typeface="HG丸ｺﾞｼｯｸM-PRO" panose="020F0600000000000000" pitchFamily="50"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310359210"/>
                  </a:ext>
                </a:extLst>
              </a:tr>
              <a:tr h="370840">
                <a:tc vMerge="1">
                  <a:txBody>
                    <a:bodyPr/>
                    <a:lstStyle/>
                    <a:p>
                      <a:endParaRPr kumimoji="1" lang="ja-JP" altLang="en-US" sz="1100" baseline="0" dirty="0">
                        <a:latin typeface="HG丸ｺﾞｼｯｸM-PRO" panose="020F0600000000000000" pitchFamily="50" charset="-128"/>
                        <a:ea typeface="HG丸ｺﾞｼｯｸM-PRO" panose="020F0600000000000000"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aseline="0" dirty="0">
                          <a:latin typeface="HG丸ｺﾞｼｯｸM-PRO" panose="020F0600000000000000" pitchFamily="50" charset="-128"/>
                          <a:ea typeface="HG丸ｺﾞｼｯｸM-PRO" panose="020F0600000000000000" pitchFamily="50" charset="-128"/>
                        </a:rPr>
                        <a:t>早退取消申請</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aseline="0" dirty="0">
                          <a:latin typeface="HG丸ｺﾞｼｯｸM-PRO" panose="020F0600000000000000" pitchFamily="50" charset="-128"/>
                          <a:ea typeface="HG丸ｺﾞｼｯｸM-PRO" panose="020F0600000000000000" pitchFamily="50" charset="-128"/>
                        </a:rPr>
                        <a:t>やむを得ない理由で早退をして、管理者に早退した実績を取消してほしい場合におこなう申請です。</a:t>
                      </a:r>
                      <a:endParaRPr kumimoji="1" lang="ja-JP" altLang="en-US" sz="1400" baseline="0" dirty="0">
                        <a:latin typeface="HG丸ｺﾞｼｯｸM-PRO" panose="020F0600000000000000" pitchFamily="50" charset="-128"/>
                        <a:ea typeface="HG丸ｺﾞｼｯｸM-PRO" panose="020F0600000000000000" pitchFamily="50"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399309733"/>
                  </a:ext>
                </a:extLst>
              </a:tr>
              <a:tr h="370840">
                <a:tc vMerge="1">
                  <a:txBody>
                    <a:bodyPr/>
                    <a:lstStyle/>
                    <a:p>
                      <a:endParaRPr kumimoji="1" lang="ja-JP" altLang="en-US" sz="1100" baseline="0" dirty="0">
                        <a:latin typeface="HG丸ｺﾞｼｯｸM-PRO" panose="020F0600000000000000" pitchFamily="50" charset="-128"/>
                        <a:ea typeface="HG丸ｺﾞｼｯｸM-PRO" panose="020F0600000000000000"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aseline="0" dirty="0">
                          <a:latin typeface="HG丸ｺﾞｼｯｸM-PRO" panose="020F0600000000000000" pitchFamily="50" charset="-128"/>
                          <a:ea typeface="HG丸ｺﾞｼｯｸM-PRO" panose="020F0600000000000000" pitchFamily="50" charset="-128"/>
                        </a:rPr>
                        <a:t>実績確定申請</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aseline="0" dirty="0">
                          <a:solidFill>
                            <a:schemeClr val="tx1"/>
                          </a:solidFill>
                          <a:latin typeface="HG丸ｺﾞｼｯｸM-PRO" panose="020F0600000000000000" pitchFamily="50" charset="-128"/>
                          <a:ea typeface="HG丸ｺﾞｼｯｸM-PRO" panose="020F0600000000000000" pitchFamily="50" charset="-128"/>
                        </a:rPr>
                        <a:t>従業員が自身の日ごとの実績を確定したい場合におこなう申請です。</a:t>
                      </a:r>
                    </a:p>
                  </a:txBody>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592372299"/>
                  </a:ext>
                </a:extLst>
              </a:tr>
              <a:tr h="370840">
                <a:tc gridSpan="2">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残業申請</a:t>
                      </a:r>
                    </a:p>
                  </a:txBody>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残業が承認制の場合におこなう申請です。</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426788228"/>
                  </a:ext>
                </a:extLst>
              </a:tr>
              <a:tr h="370840">
                <a:tc gridSpan="2">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休日出勤申請</a:t>
                      </a:r>
                    </a:p>
                  </a:txBody>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会社で定められた休日に出勤したい場合におこなう申請です。</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r>
                        <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自動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794968447"/>
                  </a:ext>
                </a:extLst>
              </a:tr>
              <a:tr h="370840">
                <a:tc gridSpan="2">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休日休暇申請</a:t>
                      </a:r>
                    </a:p>
                  </a:txBody>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a:ea typeface="HG丸ｺﾞｼｯｸM-PRO"/>
                        </a:rPr>
                        <a:t>年次有給休暇</a:t>
                      </a:r>
                      <a:r>
                        <a:rPr lang="ja-JP" altLang="en-US" sz="1100" dirty="0">
                          <a:solidFill>
                            <a:sysClr val="windowText" lastClr="000000"/>
                          </a:solidFill>
                          <a:latin typeface="HG丸ｺﾞｼｯｸM-PRO"/>
                          <a:ea typeface="HG丸ｺﾞｼｯｸM-PRO"/>
                        </a:rPr>
                        <a:t>や振休</a:t>
                      </a:r>
                      <a:r>
                        <a:rPr kumimoji="1" lang="ja-JP" altLang="en-US" sz="1100" dirty="0">
                          <a:solidFill>
                            <a:sysClr val="windowText" lastClr="000000"/>
                          </a:solidFill>
                          <a:latin typeface="HG丸ｺﾞｼｯｸM-PRO"/>
                          <a:ea typeface="HG丸ｺﾞｼｯｸM-PRO"/>
                        </a:rPr>
                        <a:t>など、休暇を取得したい場合におこなう申請です。</a:t>
                      </a:r>
                      <a:endParaRPr kumimoji="1" lang="en-US" altLang="ja-JP" sz="1100" dirty="0">
                        <a:solidFill>
                          <a:sysClr val="windowText" lastClr="000000"/>
                        </a:solidFill>
                        <a:latin typeface="HG丸ｺﾞｼｯｸM-PRO"/>
                        <a:ea typeface="HG丸ｺﾞｼｯｸM-PRO"/>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手動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829060269"/>
                  </a:ext>
                </a:extLst>
              </a:tr>
              <a:tr h="370840">
                <a:tc gridSpan="2">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残業管理</a:t>
                      </a:r>
                    </a:p>
                  </a:txBody>
                  <a:tcPr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従業員がスケジュールの時間以外で打刻すると自動で申請されます。</a:t>
                      </a:r>
                      <a:b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br>
                      <a: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就業規則設定の「自動残業申請」が</a:t>
                      </a:r>
                      <a: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利用する</a:t>
                      </a:r>
                      <a: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になっている場合</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自動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625766438"/>
                  </a:ext>
                </a:extLst>
              </a:tr>
              <a:tr h="370840">
                <a:tc gridSpan="2">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打刻管理</a:t>
                      </a:r>
                      <a:endParaRPr kumimoji="1" lang="en-US" altLang="ja-JP" sz="1100" baseline="0" dirty="0">
                        <a:latin typeface="HG丸ｺﾞｼｯｸM-PRO" panose="020F0600000000000000" pitchFamily="50" charset="-128"/>
                        <a:ea typeface="HG丸ｺﾞｼｯｸM-PRO" panose="020F0600000000000000" pitchFamily="50" charset="-128"/>
                      </a:endParaRPr>
                    </a:p>
                  </a:txBody>
                  <a:tcPr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退勤打刻後に自動申請される打刻管理を管理者が承認することで、実績として登録されます。</a:t>
                      </a:r>
                      <a:b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br>
                      <a: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t>※</a:t>
                      </a: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自動打刻申請が設定されている場合</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dirty="0">
                          <a:solidFill>
                            <a:sysClr val="windowText" lastClr="000000"/>
                          </a:solidFill>
                          <a:latin typeface="HG丸ｺﾞｼｯｸM-PRO" panose="020F0600000000000000" pitchFamily="50" charset="-128"/>
                          <a:ea typeface="HG丸ｺﾞｼｯｸM-PRO" panose="020F0600000000000000" pitchFamily="50" charset="-128"/>
                        </a:rPr>
                        <a:t>自動</a:t>
                      </a:r>
                      <a:endParaRPr kumimoji="1" lang="en-US" altLang="ja-JP" sz="11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206384303"/>
                  </a:ext>
                </a:extLst>
              </a:tr>
            </a:tbl>
          </a:graphicData>
        </a:graphic>
      </p:graphicFrame>
      <p:grpSp>
        <p:nvGrpSpPr>
          <p:cNvPr id="11" name="グループ化 10">
            <a:extLst>
              <a:ext uri="{FF2B5EF4-FFF2-40B4-BE49-F238E27FC236}">
                <a16:creationId xmlns:a16="http://schemas.microsoft.com/office/drawing/2014/main" id="{30AB99BB-4305-C55C-FDDF-62241F99CDFC}"/>
              </a:ext>
            </a:extLst>
          </p:cNvPr>
          <p:cNvGrpSpPr/>
          <p:nvPr/>
        </p:nvGrpSpPr>
        <p:grpSpPr>
          <a:xfrm>
            <a:off x="279000" y="6729775"/>
            <a:ext cx="6300000" cy="360000"/>
            <a:chOff x="414047" y="1728889"/>
            <a:chExt cx="6042992" cy="356680"/>
          </a:xfrm>
        </p:grpSpPr>
        <p:sp>
          <p:nvSpPr>
            <p:cNvPr id="12" name="正方形/長方形 11">
              <a:extLst>
                <a:ext uri="{FF2B5EF4-FFF2-40B4-BE49-F238E27FC236}">
                  <a16:creationId xmlns:a16="http://schemas.microsoft.com/office/drawing/2014/main" id="{41C0B006-AC49-8AE0-5D48-8175760C4785}"/>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承認取り消しの可不可</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Google Shape;113;p23">
              <a:extLst>
                <a:ext uri="{FF2B5EF4-FFF2-40B4-BE49-F238E27FC236}">
                  <a16:creationId xmlns:a16="http://schemas.microsoft.com/office/drawing/2014/main" id="{04F09C7E-4E84-46E0-0D9F-E0E44FEDD288}"/>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aphicFrame>
        <p:nvGraphicFramePr>
          <p:cNvPr id="14" name="表 23">
            <a:extLst>
              <a:ext uri="{FF2B5EF4-FFF2-40B4-BE49-F238E27FC236}">
                <a16:creationId xmlns:a16="http://schemas.microsoft.com/office/drawing/2014/main" id="{23579F2B-F591-4FE5-5D18-C6514C6FF9B3}"/>
              </a:ext>
            </a:extLst>
          </p:cNvPr>
          <p:cNvGraphicFramePr>
            <a:graphicFrameLocks noGrp="1"/>
          </p:cNvGraphicFramePr>
          <p:nvPr>
            <p:extLst>
              <p:ext uri="{D42A27DB-BD31-4B8C-83A1-F6EECF244321}">
                <p14:modId xmlns:p14="http://schemas.microsoft.com/office/powerpoint/2010/main" val="1250195477"/>
              </p:ext>
            </p:extLst>
          </p:nvPr>
        </p:nvGraphicFramePr>
        <p:xfrm>
          <a:off x="607765" y="7298055"/>
          <a:ext cx="2603818" cy="2077720"/>
        </p:xfrm>
        <a:graphic>
          <a:graphicData uri="http://schemas.openxmlformats.org/drawingml/2006/table">
            <a:tbl>
              <a:tblPr firstRow="1" bandRow="1"/>
              <a:tblGrid>
                <a:gridCol w="1308418">
                  <a:extLst>
                    <a:ext uri="{9D8B030D-6E8A-4147-A177-3AD203B41FA5}">
                      <a16:colId xmlns:a16="http://schemas.microsoft.com/office/drawing/2014/main" val="3803628477"/>
                    </a:ext>
                  </a:extLst>
                </a:gridCol>
                <a:gridCol w="1295400">
                  <a:extLst>
                    <a:ext uri="{9D8B030D-6E8A-4147-A177-3AD203B41FA5}">
                      <a16:colId xmlns:a16="http://schemas.microsoft.com/office/drawing/2014/main" val="2546909300"/>
                    </a:ext>
                  </a:extLst>
                </a:gridCol>
              </a:tblGrid>
              <a:tr h="370840">
                <a:tc>
                  <a:txBody>
                    <a:bodyPr/>
                    <a:lstStyle/>
                    <a:p>
                      <a:pPr algn="ctr"/>
                      <a:r>
                        <a:rPr kumimoji="1" lang="ja-JP" altLang="en-US" sz="1100" b="1" baseline="0" dirty="0">
                          <a:solidFill>
                            <a:schemeClr val="bg1"/>
                          </a:solidFill>
                          <a:latin typeface="HG丸ｺﾞｼｯｸM-PRO" panose="020F0600000000000000" pitchFamily="50" charset="-128"/>
                          <a:ea typeface="HG丸ｺﾞｼｯｸM-PRO" panose="020F0600000000000000" pitchFamily="50" charset="-128"/>
                        </a:rPr>
                        <a:t>申請名</a:t>
                      </a:r>
                    </a:p>
                  </a:txBody>
                  <a:tcPr anchor="ctr">
                    <a:solidFill>
                      <a:srgbClr val="58A854"/>
                    </a:solidFill>
                  </a:tcPr>
                </a:tc>
                <a:tc>
                  <a:txBody>
                    <a:bodyPr/>
                    <a:lstStyle/>
                    <a:p>
                      <a:pPr algn="ctr"/>
                      <a:r>
                        <a:rPr kumimoji="1" lang="ja-JP" altLang="en-US" sz="1100" b="1" baseline="0" dirty="0">
                          <a:solidFill>
                            <a:schemeClr val="bg1"/>
                          </a:solidFill>
                          <a:latin typeface="HG丸ｺﾞｼｯｸM-PRO" panose="020F0600000000000000" pitchFamily="50" charset="-128"/>
                          <a:ea typeface="HG丸ｺﾞｼｯｸM-PRO" panose="020F0600000000000000" pitchFamily="50" charset="-128"/>
                        </a:rPr>
                        <a:t>承認取り消し</a:t>
                      </a:r>
                      <a:endParaRPr kumimoji="1" lang="en-US" altLang="ja-JP" sz="1100" b="1" baseline="0" dirty="0">
                        <a:solidFill>
                          <a:schemeClr val="bg1"/>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bg1"/>
                          </a:solidFill>
                          <a:latin typeface="HG丸ｺﾞｼｯｸM-PRO" panose="020F0600000000000000" pitchFamily="50" charset="-128"/>
                          <a:ea typeface="HG丸ｺﾞｼｯｸM-PRO" panose="020F0600000000000000" pitchFamily="50" charset="-128"/>
                        </a:rPr>
                        <a:t> </a:t>
                      </a:r>
                      <a:r>
                        <a:rPr lang="ja-JP" altLang="en-US" sz="1100" b="0" i="0" dirty="0">
                          <a:solidFill>
                            <a:schemeClr val="bg1"/>
                          </a:solidFill>
                          <a:effectLst/>
                          <a:latin typeface="HG丸ｺﾞｼｯｸM-PRO" panose="020F0600000000000000" pitchFamily="50" charset="-128"/>
                          <a:ea typeface="HG丸ｺﾞｼｯｸM-PRO" panose="020F0600000000000000" pitchFamily="50" charset="-128"/>
                          <a:cs typeface="+mn-cs"/>
                        </a:rPr>
                        <a:t>可：〇　</a:t>
                      </a:r>
                      <a:endParaRPr lang="en-US" altLang="ja-JP" sz="1100" b="0" i="0" dirty="0">
                        <a:solidFill>
                          <a:schemeClr val="bg1"/>
                        </a:solidFill>
                        <a:effectLst/>
                        <a:latin typeface="HG丸ｺﾞｼｯｸM-PRO" panose="020F0600000000000000" pitchFamily="50" charset="-128"/>
                        <a:ea typeface="HG丸ｺﾞｼｯｸM-PRO" panose="020F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0" i="0" dirty="0">
                          <a:solidFill>
                            <a:schemeClr val="bg1"/>
                          </a:solidFill>
                          <a:effectLst/>
                          <a:latin typeface="HG丸ｺﾞｼｯｸM-PRO" panose="020F0600000000000000" pitchFamily="50" charset="-128"/>
                          <a:ea typeface="HG丸ｺﾞｼｯｸM-PRO" panose="020F0600000000000000" pitchFamily="50" charset="-128"/>
                          <a:cs typeface="+mn-cs"/>
                        </a:rPr>
                        <a:t>不可：</a:t>
                      </a:r>
                      <a:r>
                        <a:rPr lang="en-US" altLang="ja-JP" sz="1100" b="0" i="0" dirty="0">
                          <a:solidFill>
                            <a:schemeClr val="bg1"/>
                          </a:solidFill>
                          <a:effectLst/>
                          <a:latin typeface="HG丸ｺﾞｼｯｸM-PRO" panose="020F0600000000000000" pitchFamily="50" charset="-128"/>
                          <a:ea typeface="HG丸ｺﾞｼｯｸM-PRO" panose="020F0600000000000000" pitchFamily="50" charset="-128"/>
                          <a:cs typeface="+mn-cs"/>
                        </a:rPr>
                        <a:t>×</a:t>
                      </a:r>
                      <a:endParaRPr kumimoji="1" lang="ja-JP" altLang="en-US" sz="1100" b="0" baseline="0" dirty="0">
                        <a:solidFill>
                          <a:schemeClr val="bg1"/>
                        </a:solidFill>
                        <a:latin typeface="HG丸ｺﾞｼｯｸM-PRO" panose="020F0600000000000000" pitchFamily="50" charset="-128"/>
                        <a:ea typeface="HG丸ｺﾞｼｯｸM-PRO" panose="020F0600000000000000" pitchFamily="50" charset="-128"/>
                      </a:endParaRPr>
                    </a:p>
                  </a:txBody>
                  <a:tcPr anchor="ctr">
                    <a:solidFill>
                      <a:srgbClr val="58A854"/>
                    </a:solidFill>
                  </a:tcPr>
                </a:tc>
                <a:extLst>
                  <a:ext uri="{0D108BD9-81ED-4DB2-BD59-A6C34878D82A}">
                    <a16:rowId xmlns:a16="http://schemas.microsoft.com/office/drawing/2014/main" val="4215906855"/>
                  </a:ext>
                </a:extLst>
              </a:tr>
              <a:tr h="370840">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打刻修正</a:t>
                      </a:r>
                      <a:endParaRPr kumimoji="1" lang="en-US" altLang="ja-JP" sz="1100" baseline="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924235310"/>
                  </a:ext>
                </a:extLst>
              </a:tr>
              <a:tr h="370840">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残業申請</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〇</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426788228"/>
                  </a:ext>
                </a:extLst>
              </a:tr>
              <a:tr h="370840">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休日出勤</a:t>
                      </a:r>
                      <a:r>
                        <a:rPr kumimoji="1" lang="en-US" altLang="ja-JP" sz="1100" baseline="0" dirty="0">
                          <a:latin typeface="HG丸ｺﾞｼｯｸM-PRO" panose="020F0600000000000000" pitchFamily="50" charset="-128"/>
                          <a:ea typeface="HG丸ｺﾞｼｯｸM-PRO" panose="020F0600000000000000" pitchFamily="50" charset="-128"/>
                        </a:rPr>
                        <a:t>(</a:t>
                      </a:r>
                      <a:r>
                        <a:rPr kumimoji="1" lang="ja-JP" altLang="en-US" sz="1100" baseline="0" dirty="0">
                          <a:latin typeface="HG丸ｺﾞｼｯｸM-PRO" panose="020F0600000000000000" pitchFamily="50" charset="-128"/>
                          <a:ea typeface="HG丸ｺﾞｼｯｸM-PRO" panose="020F0600000000000000" pitchFamily="50" charset="-128"/>
                        </a:rPr>
                        <a:t>振</a:t>
                      </a:r>
                      <a:r>
                        <a:rPr kumimoji="1" lang="en-US" altLang="ja-JP" sz="1100" baseline="0" dirty="0">
                          <a:latin typeface="HG丸ｺﾞｼｯｸM-PRO" panose="020F0600000000000000" pitchFamily="50" charset="-128"/>
                          <a:ea typeface="HG丸ｺﾞｼｯｸM-PRO" panose="020F0600000000000000" pitchFamily="50" charset="-128"/>
                        </a:rPr>
                        <a:t>)</a:t>
                      </a:r>
                      <a:r>
                        <a:rPr kumimoji="1" lang="ja-JP" altLang="en-US" sz="1100" baseline="0" dirty="0">
                          <a:latin typeface="HG丸ｺﾞｼｯｸM-PRO" panose="020F0600000000000000" pitchFamily="50" charset="-128"/>
                          <a:ea typeface="HG丸ｺﾞｼｯｸM-PRO" panose="020F0600000000000000" pitchFamily="50" charset="-128"/>
                        </a:rPr>
                        <a:t>申請</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〇</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79496844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aseline="0" dirty="0">
                          <a:latin typeface="HG丸ｺﾞｼｯｸM-PRO" panose="020F0600000000000000" pitchFamily="50" charset="-128"/>
                          <a:ea typeface="HG丸ｺﾞｼｯｸM-PRO" panose="020F0600000000000000" pitchFamily="50" charset="-128"/>
                        </a:rPr>
                        <a:t>休日出勤</a:t>
                      </a:r>
                      <a:r>
                        <a:rPr kumimoji="1" lang="en-US" altLang="ja-JP" sz="1100" baseline="0" dirty="0">
                          <a:latin typeface="HG丸ｺﾞｼｯｸM-PRO" panose="020F0600000000000000" pitchFamily="50" charset="-128"/>
                          <a:ea typeface="HG丸ｺﾞｼｯｸM-PRO" panose="020F0600000000000000" pitchFamily="50" charset="-128"/>
                        </a:rPr>
                        <a:t>(</a:t>
                      </a:r>
                      <a:r>
                        <a:rPr kumimoji="1" lang="ja-JP" altLang="en-US" sz="1100" baseline="0" dirty="0">
                          <a:latin typeface="HG丸ｺﾞｼｯｸM-PRO" panose="020F0600000000000000" pitchFamily="50" charset="-128"/>
                          <a:ea typeface="HG丸ｺﾞｼｯｸM-PRO" panose="020F0600000000000000" pitchFamily="50" charset="-128"/>
                        </a:rPr>
                        <a:t>代</a:t>
                      </a:r>
                      <a:r>
                        <a:rPr kumimoji="1" lang="en-US" altLang="ja-JP" sz="1100" baseline="0" dirty="0">
                          <a:latin typeface="HG丸ｺﾞｼｯｸM-PRO" panose="020F0600000000000000" pitchFamily="50" charset="-128"/>
                          <a:ea typeface="HG丸ｺﾞｼｯｸM-PRO" panose="020F0600000000000000" pitchFamily="50" charset="-128"/>
                        </a:rPr>
                        <a:t>)</a:t>
                      </a:r>
                      <a:r>
                        <a:rPr kumimoji="1" lang="ja-JP" altLang="en-US" sz="1100" baseline="0" dirty="0">
                          <a:latin typeface="HG丸ｺﾞｼｯｸM-PRO" panose="020F0600000000000000" pitchFamily="50" charset="-128"/>
                          <a:ea typeface="HG丸ｺﾞｼｯｸM-PRO" panose="020F0600000000000000" pitchFamily="50" charset="-128"/>
                        </a:rPr>
                        <a:t>申請</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4066202578"/>
                  </a:ext>
                </a:extLst>
              </a:tr>
            </a:tbl>
          </a:graphicData>
        </a:graphic>
      </p:graphicFrame>
      <p:graphicFrame>
        <p:nvGraphicFramePr>
          <p:cNvPr id="16" name="表 23">
            <a:extLst>
              <a:ext uri="{FF2B5EF4-FFF2-40B4-BE49-F238E27FC236}">
                <a16:creationId xmlns:a16="http://schemas.microsoft.com/office/drawing/2014/main" id="{D2F4E0DB-13DC-86CD-2BD8-C197603D0A3A}"/>
              </a:ext>
            </a:extLst>
          </p:cNvPr>
          <p:cNvGraphicFramePr>
            <a:graphicFrameLocks noGrp="1"/>
          </p:cNvGraphicFramePr>
          <p:nvPr>
            <p:extLst>
              <p:ext uri="{D42A27DB-BD31-4B8C-83A1-F6EECF244321}">
                <p14:modId xmlns:p14="http://schemas.microsoft.com/office/powerpoint/2010/main" val="1955655173"/>
              </p:ext>
            </p:extLst>
          </p:nvPr>
        </p:nvGraphicFramePr>
        <p:xfrm>
          <a:off x="3581400" y="7298055"/>
          <a:ext cx="2603818" cy="1706880"/>
        </p:xfrm>
        <a:graphic>
          <a:graphicData uri="http://schemas.openxmlformats.org/drawingml/2006/table">
            <a:tbl>
              <a:tblPr firstRow="1" bandRow="1"/>
              <a:tblGrid>
                <a:gridCol w="1308418">
                  <a:extLst>
                    <a:ext uri="{9D8B030D-6E8A-4147-A177-3AD203B41FA5}">
                      <a16:colId xmlns:a16="http://schemas.microsoft.com/office/drawing/2014/main" val="3803628477"/>
                    </a:ext>
                  </a:extLst>
                </a:gridCol>
                <a:gridCol w="1295400">
                  <a:extLst>
                    <a:ext uri="{9D8B030D-6E8A-4147-A177-3AD203B41FA5}">
                      <a16:colId xmlns:a16="http://schemas.microsoft.com/office/drawing/2014/main" val="2546909300"/>
                    </a:ext>
                  </a:extLst>
                </a:gridCol>
              </a:tblGrid>
              <a:tr h="370840">
                <a:tc>
                  <a:txBody>
                    <a:bodyPr/>
                    <a:lstStyle/>
                    <a:p>
                      <a:pPr algn="ctr"/>
                      <a:r>
                        <a:rPr kumimoji="1" lang="ja-JP" altLang="en-US" sz="1100" b="1" baseline="0" dirty="0">
                          <a:solidFill>
                            <a:schemeClr val="bg1"/>
                          </a:solidFill>
                          <a:latin typeface="HG丸ｺﾞｼｯｸM-PRO" panose="020F0600000000000000" pitchFamily="50" charset="-128"/>
                          <a:ea typeface="HG丸ｺﾞｼｯｸM-PRO" panose="020F0600000000000000" pitchFamily="50" charset="-128"/>
                        </a:rPr>
                        <a:t>申請名</a:t>
                      </a:r>
                    </a:p>
                  </a:txBody>
                  <a:tcPr anchor="ctr">
                    <a:solidFill>
                      <a:srgbClr val="58A854"/>
                    </a:solidFill>
                  </a:tcPr>
                </a:tc>
                <a:tc>
                  <a:txBody>
                    <a:bodyPr/>
                    <a:lstStyle/>
                    <a:p>
                      <a:pPr algn="ctr"/>
                      <a:r>
                        <a:rPr kumimoji="1" lang="ja-JP" altLang="en-US" sz="1100" b="1" baseline="0" dirty="0">
                          <a:solidFill>
                            <a:schemeClr val="bg1"/>
                          </a:solidFill>
                          <a:latin typeface="HG丸ｺﾞｼｯｸM-PRO" panose="020F0600000000000000" pitchFamily="50" charset="-128"/>
                          <a:ea typeface="HG丸ｺﾞｼｯｸM-PRO" panose="020F0600000000000000" pitchFamily="50" charset="-128"/>
                        </a:rPr>
                        <a:t>承認取り消し</a:t>
                      </a:r>
                      <a:endParaRPr kumimoji="1" lang="en-US" altLang="ja-JP" sz="1100" b="1" baseline="0" dirty="0">
                        <a:solidFill>
                          <a:schemeClr val="bg1"/>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bg1"/>
                          </a:solidFill>
                          <a:latin typeface="HG丸ｺﾞｼｯｸM-PRO" panose="020F0600000000000000" pitchFamily="50" charset="-128"/>
                          <a:ea typeface="HG丸ｺﾞｼｯｸM-PRO" panose="020F0600000000000000" pitchFamily="50" charset="-128"/>
                        </a:rPr>
                        <a:t> </a:t>
                      </a:r>
                      <a:r>
                        <a:rPr lang="ja-JP" altLang="en-US" sz="1100" b="0" i="0" dirty="0">
                          <a:solidFill>
                            <a:schemeClr val="bg1"/>
                          </a:solidFill>
                          <a:effectLst/>
                          <a:latin typeface="HG丸ｺﾞｼｯｸM-PRO" panose="020F0600000000000000" pitchFamily="50" charset="-128"/>
                          <a:ea typeface="HG丸ｺﾞｼｯｸM-PRO" panose="020F0600000000000000" pitchFamily="50" charset="-128"/>
                          <a:cs typeface="+mn-cs"/>
                        </a:rPr>
                        <a:t>可：〇　</a:t>
                      </a:r>
                      <a:endParaRPr lang="en-US" altLang="ja-JP" sz="1100" b="0" i="0" dirty="0">
                        <a:solidFill>
                          <a:schemeClr val="bg1"/>
                        </a:solidFill>
                        <a:effectLst/>
                        <a:latin typeface="HG丸ｺﾞｼｯｸM-PRO" panose="020F0600000000000000" pitchFamily="50" charset="-128"/>
                        <a:ea typeface="HG丸ｺﾞｼｯｸM-PRO" panose="020F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0" i="0" dirty="0">
                          <a:solidFill>
                            <a:schemeClr val="bg1"/>
                          </a:solidFill>
                          <a:effectLst/>
                          <a:latin typeface="HG丸ｺﾞｼｯｸM-PRO" panose="020F0600000000000000" pitchFamily="50" charset="-128"/>
                          <a:ea typeface="HG丸ｺﾞｼｯｸM-PRO" panose="020F0600000000000000" pitchFamily="50" charset="-128"/>
                          <a:cs typeface="+mn-cs"/>
                        </a:rPr>
                        <a:t>不可：</a:t>
                      </a:r>
                      <a:r>
                        <a:rPr lang="en-US" altLang="ja-JP" sz="1100" b="0" i="0" dirty="0">
                          <a:solidFill>
                            <a:schemeClr val="bg1"/>
                          </a:solidFill>
                          <a:effectLst/>
                          <a:latin typeface="HG丸ｺﾞｼｯｸM-PRO" panose="020F0600000000000000" pitchFamily="50" charset="-128"/>
                          <a:ea typeface="HG丸ｺﾞｼｯｸM-PRO" panose="020F0600000000000000" pitchFamily="50" charset="-128"/>
                          <a:cs typeface="+mn-cs"/>
                        </a:rPr>
                        <a:t>×</a:t>
                      </a:r>
                      <a:endParaRPr kumimoji="1" lang="ja-JP" altLang="en-US" sz="1100" b="0" baseline="0" dirty="0">
                        <a:solidFill>
                          <a:schemeClr val="bg1"/>
                        </a:solidFill>
                        <a:latin typeface="HG丸ｺﾞｼｯｸM-PRO" panose="020F0600000000000000" pitchFamily="50" charset="-128"/>
                        <a:ea typeface="HG丸ｺﾞｼｯｸM-PRO" panose="020F0600000000000000" pitchFamily="50" charset="-128"/>
                      </a:endParaRPr>
                    </a:p>
                  </a:txBody>
                  <a:tcPr anchor="ctr">
                    <a:solidFill>
                      <a:srgbClr val="58A854"/>
                    </a:solidFill>
                  </a:tcPr>
                </a:tc>
                <a:extLst>
                  <a:ext uri="{0D108BD9-81ED-4DB2-BD59-A6C34878D82A}">
                    <a16:rowId xmlns:a16="http://schemas.microsoft.com/office/drawing/2014/main" val="4215906855"/>
                  </a:ext>
                </a:extLst>
              </a:tr>
              <a:tr h="370840">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休日休暇申請</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〇</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924235310"/>
                  </a:ext>
                </a:extLst>
              </a:tr>
              <a:tr h="370840">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残業管理</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dirty="0">
                          <a:solidFill>
                            <a:schemeClr val="tx1"/>
                          </a:solidFill>
                          <a:effectLst/>
                          <a:latin typeface="HG丸ｺﾞｼｯｸM-PRO" panose="020F0600000000000000" pitchFamily="50" charset="-128"/>
                          <a:ea typeface="HG丸ｺﾞｼｯｸM-PRO" panose="020F0600000000000000" pitchFamily="50" charset="-128"/>
                          <a:cs typeface="+mn-cs"/>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426788228"/>
                  </a:ext>
                </a:extLst>
              </a:tr>
              <a:tr h="370840">
                <a:tc>
                  <a:txBody>
                    <a:bodyPr/>
                    <a:lstStyle/>
                    <a:p>
                      <a:r>
                        <a:rPr kumimoji="1" lang="ja-JP" altLang="en-US" sz="1100" baseline="0" dirty="0">
                          <a:latin typeface="HG丸ｺﾞｼｯｸM-PRO" panose="020F0600000000000000" pitchFamily="50" charset="-128"/>
                          <a:ea typeface="HG丸ｺﾞｼｯｸM-PRO" panose="020F0600000000000000" pitchFamily="50" charset="-128"/>
                        </a:rPr>
                        <a:t>打刻管理</a:t>
                      </a:r>
                      <a:endParaRPr kumimoji="1" lang="en-US" altLang="ja-JP" sz="1100" baseline="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b="0" i="0" dirty="0">
                          <a:solidFill>
                            <a:schemeClr val="tx1"/>
                          </a:solidFill>
                          <a:effectLst/>
                          <a:latin typeface="HG丸ｺﾞｼｯｸM-PRO" panose="020F0600000000000000" pitchFamily="50" charset="-128"/>
                          <a:ea typeface="HG丸ｺﾞｼｯｸM-PRO" panose="020F0600000000000000" pitchFamily="50" charset="-128"/>
                          <a:cs typeface="+mn-cs"/>
                        </a:rPr>
                        <a:t>〇</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794968447"/>
                  </a:ext>
                </a:extLst>
              </a:tr>
            </a:tbl>
          </a:graphicData>
        </a:graphic>
      </p:graphicFrame>
      <p:sp>
        <p:nvSpPr>
          <p:cNvPr id="2" name="テキスト プレースホルダー 1">
            <a:extLst>
              <a:ext uri="{FF2B5EF4-FFF2-40B4-BE49-F238E27FC236}">
                <a16:creationId xmlns:a16="http://schemas.microsoft.com/office/drawing/2014/main" id="{8E36D47B-FB44-CC4C-AC55-45DD9089846D}"/>
              </a:ext>
            </a:extLst>
          </p:cNvPr>
          <p:cNvSpPr>
            <a:spLocks noGrp="1"/>
          </p:cNvSpPr>
          <p:nvPr>
            <p:ph type="body" sz="quarter" idx="13"/>
          </p:nvPr>
        </p:nvSpPr>
        <p:spPr>
          <a:xfrm>
            <a:off x="166434" y="9673850"/>
            <a:ext cx="3262566" cy="507831"/>
          </a:xfrm>
        </p:spPr>
        <p:txBody>
          <a:bodyPr/>
          <a:lstStyle/>
          <a:p>
            <a:r>
              <a:rPr kumimoji="1" lang="ja-JP" altLang="en-US"/>
              <a:t>承認取り消しができない申請の対処法は</a:t>
            </a:r>
            <a:r>
              <a:rPr kumimoji="1" lang="ja-JP" altLang="en-US">
                <a:hlinkClick r:id="rId2"/>
              </a:rPr>
              <a:t>こちら</a:t>
            </a:r>
            <a:endParaRPr kumimoji="1" lang="ja-JP" altLang="en-US" dirty="0"/>
          </a:p>
        </p:txBody>
      </p:sp>
    </p:spTree>
    <p:extLst>
      <p:ext uri="{BB962C8B-B14F-4D97-AF65-F5344CB8AC3E}">
        <p14:creationId xmlns:p14="http://schemas.microsoft.com/office/powerpoint/2010/main" val="2504763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ja-JP" altLang="en-US" dirty="0"/>
              <a:t>各種申請｜概要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42</a:t>
            </a:fld>
            <a:endParaRPr lang="ja-JP" altLang="en-US" dirty="0"/>
          </a:p>
        </p:txBody>
      </p:sp>
      <p:grpSp>
        <p:nvGrpSpPr>
          <p:cNvPr id="5" name="グループ化 4">
            <a:extLst>
              <a:ext uri="{FF2B5EF4-FFF2-40B4-BE49-F238E27FC236}">
                <a16:creationId xmlns:a16="http://schemas.microsoft.com/office/drawing/2014/main" id="{9FD15DD7-3D64-FDA0-49FE-8BF9AAC80C3A}"/>
              </a:ext>
            </a:extLst>
          </p:cNvPr>
          <p:cNvGrpSpPr/>
          <p:nvPr/>
        </p:nvGrpSpPr>
        <p:grpSpPr>
          <a:xfrm>
            <a:off x="279000" y="900000"/>
            <a:ext cx="6300000" cy="360000"/>
            <a:chOff x="414047" y="1728889"/>
            <a:chExt cx="6042992" cy="356680"/>
          </a:xfrm>
        </p:grpSpPr>
        <p:sp>
          <p:nvSpPr>
            <p:cNvPr id="6" name="正方形/長方形 5">
              <a:extLst>
                <a:ext uri="{FF2B5EF4-FFF2-40B4-BE49-F238E27FC236}">
                  <a16:creationId xmlns:a16="http://schemas.microsoft.com/office/drawing/2014/main" id="{81A8733F-5D19-E989-CAF4-3720F81E5BC7}"/>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承認</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画面のポイント</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Google Shape;113;p23">
              <a:extLst>
                <a:ext uri="{FF2B5EF4-FFF2-40B4-BE49-F238E27FC236}">
                  <a16:creationId xmlns:a16="http://schemas.microsoft.com/office/drawing/2014/main" id="{2BC3E33D-A4B8-62E7-218F-42E0F89DE2F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pic>
        <p:nvPicPr>
          <p:cNvPr id="2" name="図 1">
            <a:extLst>
              <a:ext uri="{FF2B5EF4-FFF2-40B4-BE49-F238E27FC236}">
                <a16:creationId xmlns:a16="http://schemas.microsoft.com/office/drawing/2014/main" id="{FE9DBBF6-681A-9439-C3C3-E804D8283C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8392" y="2212975"/>
            <a:ext cx="5741216" cy="2745019"/>
          </a:xfrm>
          <a:prstGeom prst="rect">
            <a:avLst/>
          </a:prstGeom>
          <a:effectLst>
            <a:outerShdw blurRad="63500" sx="102000" sy="102000" algn="ctr" rotWithShape="0">
              <a:prstClr val="black">
                <a:alpha val="40000"/>
              </a:prstClr>
            </a:outerShdw>
          </a:effectLst>
        </p:spPr>
      </p:pic>
      <p:sp>
        <p:nvSpPr>
          <p:cNvPr id="4" name="テキスト ボックス 3">
            <a:extLst>
              <a:ext uri="{FF2B5EF4-FFF2-40B4-BE49-F238E27FC236}">
                <a16:creationId xmlns:a16="http://schemas.microsoft.com/office/drawing/2014/main" id="{0187AAB2-42E4-3ED6-FD8E-11449C2E4539}"/>
              </a:ext>
            </a:extLst>
          </p:cNvPr>
          <p:cNvSpPr txBox="1"/>
          <p:nvPr/>
        </p:nvSpPr>
        <p:spPr>
          <a:xfrm>
            <a:off x="369000" y="1260000"/>
            <a:ext cx="6120000" cy="600164"/>
          </a:xfrm>
          <a:prstGeom prst="rect">
            <a:avLst/>
          </a:prstGeom>
          <a:noFill/>
        </p:spPr>
        <p:txBody>
          <a:bodyPr wrap="square" rtlCol="0">
            <a:spAutoFit/>
          </a:bodyPr>
          <a:lstStyle/>
          <a:p>
            <a:pPr marR="5080"/>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承認をおこなう際の画面は、どの申請においても同様の仕様です。</a:t>
            </a:r>
            <a:endParaRPr lang="en-US" altLang="ja-JP"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R="5080"/>
            <a:r>
              <a:rPr lang="ja-JP" altLang="en-US"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効率よく作業するために、以下のポイントを抑えることをおすすめします。</a:t>
            </a:r>
            <a:endParaRPr lang="en-US" altLang="ja-JP"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R="5080"/>
            <a:r>
              <a:rPr lang="en-US" altLang="ja-JP" sz="1100" dirty="0">
                <a:effectLst/>
                <a:latin typeface="Meiryo UI" panose="020B0604030504040204" pitchFamily="50" charset="-128"/>
                <a:ea typeface="Meiryo UI" panose="020B0604030504040204" pitchFamily="50" charset="-128"/>
              </a:rPr>
              <a:t>※</a:t>
            </a:r>
            <a:r>
              <a:rPr lang="ja-JP" altLang="en-US" sz="1100" dirty="0">
                <a:effectLst/>
                <a:latin typeface="Meiryo UI" panose="020B0604030504040204" pitchFamily="50" charset="-128"/>
                <a:ea typeface="Meiryo UI" panose="020B0604030504040204" pitchFamily="50" charset="-128"/>
              </a:rPr>
              <a:t>打刻修正申請の承認画面で説明します</a:t>
            </a:r>
            <a:endParaRPr lang="en-US" altLang="ja-JP" sz="11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9" name="四角形: 角を丸くする 18">
            <a:extLst>
              <a:ext uri="{FF2B5EF4-FFF2-40B4-BE49-F238E27FC236}">
                <a16:creationId xmlns:a16="http://schemas.microsoft.com/office/drawing/2014/main" id="{B13F52AB-9AAC-E162-F7EC-79FAC47F3EAA}"/>
              </a:ext>
            </a:extLst>
          </p:cNvPr>
          <p:cNvSpPr/>
          <p:nvPr/>
        </p:nvSpPr>
        <p:spPr>
          <a:xfrm>
            <a:off x="714149" y="3329041"/>
            <a:ext cx="343905" cy="122485"/>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375DB9E0-7C95-F727-A768-DF38241D04DD}"/>
              </a:ext>
            </a:extLst>
          </p:cNvPr>
          <p:cNvGrpSpPr/>
          <p:nvPr/>
        </p:nvGrpSpPr>
        <p:grpSpPr>
          <a:xfrm>
            <a:off x="798686" y="2433651"/>
            <a:ext cx="2744996" cy="806811"/>
            <a:chOff x="2683482" y="1643478"/>
            <a:chExt cx="2744996" cy="806811"/>
          </a:xfrm>
        </p:grpSpPr>
        <p:sp>
          <p:nvSpPr>
            <p:cNvPr id="21" name="四角形: 角を丸くする 20">
              <a:extLst>
                <a:ext uri="{FF2B5EF4-FFF2-40B4-BE49-F238E27FC236}">
                  <a16:creationId xmlns:a16="http://schemas.microsoft.com/office/drawing/2014/main" id="{329928AA-D10E-EA22-17EF-9DE277249A49}"/>
                </a:ext>
              </a:extLst>
            </p:cNvPr>
            <p:cNvSpPr/>
            <p:nvPr/>
          </p:nvSpPr>
          <p:spPr>
            <a:xfrm>
              <a:off x="2683482" y="1643478"/>
              <a:ext cx="2744996" cy="738529"/>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全ての申請を一括処理したい場合に選択し、［選択して承認］をクリックしてください。</a:t>
              </a: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二等辺三角形 21">
              <a:extLst>
                <a:ext uri="{FF2B5EF4-FFF2-40B4-BE49-F238E27FC236}">
                  <a16:creationId xmlns:a16="http://schemas.microsoft.com/office/drawing/2014/main" id="{210AC6D5-3FEB-1B8E-A8BA-5B371F0CBF23}"/>
                </a:ext>
              </a:extLst>
            </p:cNvPr>
            <p:cNvSpPr/>
            <p:nvPr/>
          </p:nvSpPr>
          <p:spPr>
            <a:xfrm rot="13504730">
              <a:off x="2945671" y="2239159"/>
              <a:ext cx="167189" cy="255071"/>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四角形: 角を丸くする 22">
            <a:extLst>
              <a:ext uri="{FF2B5EF4-FFF2-40B4-BE49-F238E27FC236}">
                <a16:creationId xmlns:a16="http://schemas.microsoft.com/office/drawing/2014/main" id="{9637DB7A-6E3C-472A-0DDC-06AD636AC9D9}"/>
              </a:ext>
            </a:extLst>
          </p:cNvPr>
          <p:cNvSpPr/>
          <p:nvPr/>
        </p:nvSpPr>
        <p:spPr>
          <a:xfrm>
            <a:off x="757051" y="4288246"/>
            <a:ext cx="174832" cy="122485"/>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59493E66-378F-B661-5817-E33319B3EB2A}"/>
              </a:ext>
            </a:extLst>
          </p:cNvPr>
          <p:cNvGrpSpPr/>
          <p:nvPr/>
        </p:nvGrpSpPr>
        <p:grpSpPr>
          <a:xfrm>
            <a:off x="1003389" y="3802275"/>
            <a:ext cx="2730411" cy="738529"/>
            <a:chOff x="2491870" y="1643478"/>
            <a:chExt cx="2730411" cy="738529"/>
          </a:xfrm>
        </p:grpSpPr>
        <p:sp>
          <p:nvSpPr>
            <p:cNvPr id="25" name="四角形: 角を丸くする 24">
              <a:extLst>
                <a:ext uri="{FF2B5EF4-FFF2-40B4-BE49-F238E27FC236}">
                  <a16:creationId xmlns:a16="http://schemas.microsoft.com/office/drawing/2014/main" id="{FB16BA5B-640C-20EE-9239-4C7153B8A4F2}"/>
                </a:ext>
              </a:extLst>
            </p:cNvPr>
            <p:cNvSpPr/>
            <p:nvPr/>
          </p:nvSpPr>
          <p:spPr>
            <a:xfrm>
              <a:off x="2683482" y="1643478"/>
              <a:ext cx="2538799" cy="738529"/>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複数の申請申請を一括処理したい場合にチェックを入れ、［選択して承認］</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をクリックしてください。</a:t>
              </a: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二等辺三角形 25">
              <a:extLst>
                <a:ext uri="{FF2B5EF4-FFF2-40B4-BE49-F238E27FC236}">
                  <a16:creationId xmlns:a16="http://schemas.microsoft.com/office/drawing/2014/main" id="{782D1509-9A2A-832A-2C73-4E3FA062DFCE}"/>
                </a:ext>
              </a:extLst>
            </p:cNvPr>
            <p:cNvSpPr/>
            <p:nvPr/>
          </p:nvSpPr>
          <p:spPr>
            <a:xfrm rot="14420307">
              <a:off x="2535811" y="2012221"/>
              <a:ext cx="167189" cy="255071"/>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四角形: 角を丸くする 26">
            <a:extLst>
              <a:ext uri="{FF2B5EF4-FFF2-40B4-BE49-F238E27FC236}">
                <a16:creationId xmlns:a16="http://schemas.microsoft.com/office/drawing/2014/main" id="{3E9687C7-CF1F-292E-37E8-24B717BE21A7}"/>
              </a:ext>
            </a:extLst>
          </p:cNvPr>
          <p:cNvSpPr/>
          <p:nvPr/>
        </p:nvSpPr>
        <p:spPr>
          <a:xfrm>
            <a:off x="5318697" y="3454878"/>
            <a:ext cx="381000" cy="130606"/>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670F8607-9871-3238-DB17-2B1A6B82BFD7}"/>
              </a:ext>
            </a:extLst>
          </p:cNvPr>
          <p:cNvGrpSpPr/>
          <p:nvPr/>
        </p:nvGrpSpPr>
        <p:grpSpPr>
          <a:xfrm>
            <a:off x="4168343" y="2504238"/>
            <a:ext cx="1934969" cy="886045"/>
            <a:chOff x="2683482" y="1643478"/>
            <a:chExt cx="1934969" cy="886045"/>
          </a:xfrm>
        </p:grpSpPr>
        <p:sp>
          <p:nvSpPr>
            <p:cNvPr id="29" name="四角形: 角を丸くする 28">
              <a:extLst>
                <a:ext uri="{FF2B5EF4-FFF2-40B4-BE49-F238E27FC236}">
                  <a16:creationId xmlns:a16="http://schemas.microsoft.com/office/drawing/2014/main" id="{146D44B4-A841-60A5-66AA-6661ECFBB038}"/>
                </a:ext>
              </a:extLst>
            </p:cNvPr>
            <p:cNvSpPr/>
            <p:nvPr/>
          </p:nvSpPr>
          <p:spPr>
            <a:xfrm>
              <a:off x="2683482" y="1643478"/>
              <a:ext cx="1934969" cy="738529"/>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bg1"/>
                  </a:solidFill>
                  <a:latin typeface="HG丸ｺﾞｼｯｸM-PRO" panose="020F0600000000000000" pitchFamily="50" charset="-128"/>
                  <a:ea typeface="HG丸ｺﾞｼｯｸM-PRO" panose="020F0600000000000000" pitchFamily="50" charset="-128"/>
                </a:rPr>
                <a:t>1</a:t>
              </a:r>
              <a:r>
                <a:rPr lang="ja-JP" altLang="en-US" sz="1000" dirty="0">
                  <a:solidFill>
                    <a:schemeClr val="bg1"/>
                  </a:solidFill>
                  <a:latin typeface="HG丸ｺﾞｼｯｸM-PRO" panose="020F0600000000000000" pitchFamily="50" charset="-128"/>
                  <a:ea typeface="HG丸ｺﾞｼｯｸM-PRO" panose="020F0600000000000000" pitchFamily="50" charset="-128"/>
                </a:rPr>
                <a:t>件ずつ［承認］できます。</a:t>
              </a: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0" name="二等辺三角形 29">
              <a:extLst>
                <a:ext uri="{FF2B5EF4-FFF2-40B4-BE49-F238E27FC236}">
                  <a16:creationId xmlns:a16="http://schemas.microsoft.com/office/drawing/2014/main" id="{D6AA459F-A694-648C-84D1-EE2C929BED2C}"/>
                </a:ext>
              </a:extLst>
            </p:cNvPr>
            <p:cNvSpPr/>
            <p:nvPr/>
          </p:nvSpPr>
          <p:spPr>
            <a:xfrm rot="9520578">
              <a:off x="3663750" y="2274452"/>
              <a:ext cx="167189" cy="255071"/>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218641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1 </a:t>
            </a:r>
            <a:r>
              <a:rPr kumimoji="1" lang="ja-JP" altLang="en-US" dirty="0"/>
              <a:t>打刻修正申請を承認する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43</a:t>
            </a:fld>
            <a:endParaRPr lang="ja-JP" altLang="en-US" dirty="0"/>
          </a:p>
        </p:txBody>
      </p:sp>
      <p:grpSp>
        <p:nvGrpSpPr>
          <p:cNvPr id="2" name="グループ化 1">
            <a:extLst>
              <a:ext uri="{FF2B5EF4-FFF2-40B4-BE49-F238E27FC236}">
                <a16:creationId xmlns:a16="http://schemas.microsoft.com/office/drawing/2014/main" id="{09FA8904-EC36-5D05-68F1-CE768CCABAC0}"/>
              </a:ext>
            </a:extLst>
          </p:cNvPr>
          <p:cNvGrpSpPr/>
          <p:nvPr/>
        </p:nvGrpSpPr>
        <p:grpSpPr>
          <a:xfrm>
            <a:off x="369000" y="950400"/>
            <a:ext cx="6120000" cy="4004501"/>
            <a:chOff x="369000" y="950400"/>
            <a:chExt cx="6120000" cy="4004501"/>
          </a:xfrm>
        </p:grpSpPr>
        <p:sp>
          <p:nvSpPr>
            <p:cNvPr id="4" name="四角形: 角を丸くする 3">
              <a:extLst>
                <a:ext uri="{FF2B5EF4-FFF2-40B4-BE49-F238E27FC236}">
                  <a16:creationId xmlns:a16="http://schemas.microsoft.com/office/drawing/2014/main" id="{0A1B7E6C-2A59-7207-D0C6-098F8FF2536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メニューバーの［申請承認］から、［打刻修正承認］をクリックします。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C613EFEF-3FE6-34FF-A8CF-7DF292C1C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20" name="テキスト プレースホルダー 1">
            <a:extLst>
              <a:ext uri="{FF2B5EF4-FFF2-40B4-BE49-F238E27FC236}">
                <a16:creationId xmlns:a16="http://schemas.microsoft.com/office/drawing/2014/main" id="{8DD1DF64-39E5-609D-A234-38036AC3779F}"/>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4"/>
              </a:rPr>
              <a:t>こちら</a:t>
            </a:r>
            <a:endParaRPr kumimoji="1" lang="ja-JP" altLang="en-US" dirty="0"/>
          </a:p>
        </p:txBody>
      </p:sp>
      <p:sp>
        <p:nvSpPr>
          <p:cNvPr id="17" name="四角形: 角を丸くする 16">
            <a:extLst>
              <a:ext uri="{FF2B5EF4-FFF2-40B4-BE49-F238E27FC236}">
                <a16:creationId xmlns:a16="http://schemas.microsoft.com/office/drawing/2014/main" id="{55FC91D1-FDC2-D590-2080-EAA1CBF2D843}"/>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6" name="図 5">
            <a:extLst>
              <a:ext uri="{FF2B5EF4-FFF2-40B4-BE49-F238E27FC236}">
                <a16:creationId xmlns:a16="http://schemas.microsoft.com/office/drawing/2014/main" id="{CBB8D703-ABAB-A059-D867-61A01434D7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70BF56F5-62A5-A7F5-C069-2C46F54DAE8C}"/>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90D7BD7-D88B-686B-3E72-F7094B6CA75C}"/>
              </a:ext>
            </a:extLst>
          </p:cNvPr>
          <p:cNvSpPr/>
          <p:nvPr/>
        </p:nvSpPr>
        <p:spPr>
          <a:xfrm>
            <a:off x="1340434" y="1810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7C46D6A6-201A-A724-CFAE-B913310DC6C3}"/>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楕円 11">
            <a:extLst>
              <a:ext uri="{FF2B5EF4-FFF2-40B4-BE49-F238E27FC236}">
                <a16:creationId xmlns:a16="http://schemas.microsoft.com/office/drawing/2014/main" id="{E46CB0DD-2C16-8E38-B8D0-4CD76502175F}"/>
              </a:ext>
            </a:extLst>
          </p:cNvPr>
          <p:cNvSpPr/>
          <p:nvPr/>
        </p:nvSpPr>
        <p:spPr>
          <a:xfrm>
            <a:off x="1339868" y="1611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3" name="グループ化 12">
            <a:extLst>
              <a:ext uri="{FF2B5EF4-FFF2-40B4-BE49-F238E27FC236}">
                <a16:creationId xmlns:a16="http://schemas.microsoft.com/office/drawing/2014/main" id="{242AC5DD-115F-52DC-84C3-3F6DA123F515}"/>
              </a:ext>
            </a:extLst>
          </p:cNvPr>
          <p:cNvGrpSpPr/>
          <p:nvPr/>
        </p:nvGrpSpPr>
        <p:grpSpPr>
          <a:xfrm>
            <a:off x="369000" y="5184775"/>
            <a:ext cx="6120000" cy="4004501"/>
            <a:chOff x="369000" y="950400"/>
            <a:chExt cx="6120000" cy="4004501"/>
          </a:xfrm>
        </p:grpSpPr>
        <p:sp>
          <p:nvSpPr>
            <p:cNvPr id="15" name="四角形: 角を丸くする 14">
              <a:extLst>
                <a:ext uri="{FF2B5EF4-FFF2-40B4-BE49-F238E27FC236}">
                  <a16:creationId xmlns:a16="http://schemas.microsoft.com/office/drawing/2014/main" id="{BD189150-DBEF-369F-889E-FD41E4E27CC3}"/>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6" name="グラフィックス 15" descr="再生 単色塗りつぶし">
              <a:extLst>
                <a:ext uri="{FF2B5EF4-FFF2-40B4-BE49-F238E27FC236}">
                  <a16:creationId xmlns:a16="http://schemas.microsoft.com/office/drawing/2014/main" id="{315401A7-0C56-1586-3290-970C81A993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22" name="図 21">
            <a:extLst>
              <a:ext uri="{FF2B5EF4-FFF2-40B4-BE49-F238E27FC236}">
                <a16:creationId xmlns:a16="http://schemas.microsoft.com/office/drawing/2014/main" id="{7C1CBC51-CB9B-E5DA-F5CE-C7E8909B23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0568" y="5944786"/>
            <a:ext cx="5696862" cy="2730377"/>
          </a:xfrm>
          <a:prstGeom prst="rect">
            <a:avLst/>
          </a:prstGeom>
          <a:effectLst>
            <a:outerShdw blurRad="63500" sx="102000" sy="102000" algn="ctr" rotWithShape="0">
              <a:prstClr val="black">
                <a:alpha val="40000"/>
              </a:prstClr>
            </a:outerShdw>
          </a:effectLst>
        </p:spPr>
      </p:pic>
      <p:sp>
        <p:nvSpPr>
          <p:cNvPr id="23" name="四角形: 角を丸くする 22">
            <a:extLst>
              <a:ext uri="{FF2B5EF4-FFF2-40B4-BE49-F238E27FC236}">
                <a16:creationId xmlns:a16="http://schemas.microsoft.com/office/drawing/2014/main" id="{41D3AF77-C2E3-AC50-5DE9-EB2A68235212}"/>
              </a:ext>
            </a:extLst>
          </p:cNvPr>
          <p:cNvSpPr/>
          <p:nvPr/>
        </p:nvSpPr>
        <p:spPr>
          <a:xfrm>
            <a:off x="3186000" y="7388297"/>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E45AF4A2-D712-8AA1-6022-B8A5CA2AE681}"/>
              </a:ext>
            </a:extLst>
          </p:cNvPr>
          <p:cNvSpPr/>
          <p:nvPr/>
        </p:nvSpPr>
        <p:spPr>
          <a:xfrm>
            <a:off x="767509" y="6556375"/>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9510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1 </a:t>
            </a:r>
            <a:r>
              <a:rPr kumimoji="1" lang="ja-JP" altLang="en-US" dirty="0"/>
              <a:t>打刻修正申請を承認する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44</a:t>
            </a:fld>
            <a:endParaRPr lang="ja-JP" altLang="en-US" dirty="0"/>
          </a:p>
        </p:txBody>
      </p:sp>
      <p:grpSp>
        <p:nvGrpSpPr>
          <p:cNvPr id="2" name="グループ化 1">
            <a:extLst>
              <a:ext uri="{FF2B5EF4-FFF2-40B4-BE49-F238E27FC236}">
                <a16:creationId xmlns:a16="http://schemas.microsoft.com/office/drawing/2014/main" id="{09FA8904-EC36-5D05-68F1-CE768CCABAC0}"/>
              </a:ext>
            </a:extLst>
          </p:cNvPr>
          <p:cNvGrpSpPr/>
          <p:nvPr/>
        </p:nvGrpSpPr>
        <p:grpSpPr>
          <a:xfrm>
            <a:off x="369000" y="950400"/>
            <a:ext cx="6120000" cy="4004501"/>
            <a:chOff x="369000" y="950400"/>
            <a:chExt cx="6120000" cy="4004501"/>
          </a:xfrm>
        </p:grpSpPr>
        <p:sp>
          <p:nvSpPr>
            <p:cNvPr id="4" name="四角形: 角を丸くする 3">
              <a:extLst>
                <a:ext uri="{FF2B5EF4-FFF2-40B4-BE49-F238E27FC236}">
                  <a16:creationId xmlns:a16="http://schemas.microsoft.com/office/drawing/2014/main" id="{0A1B7E6C-2A59-7207-D0C6-098F8FF2536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a:t>
              </a:r>
              <a:r>
                <a:rPr lang="ja-JP" altLang="en-US" sz="1100" dirty="0">
                  <a:solidFill>
                    <a:srgbClr val="333333"/>
                  </a:solidFill>
                  <a:latin typeface="HG丸ｺﾞｼｯｸM-PRO" panose="020F0600000000000000" pitchFamily="50" charset="-128"/>
                  <a:ea typeface="HG丸ｺﾞｼｯｸM-PRO" panose="020F0600000000000000" pitchFamily="50" charset="-128"/>
                </a:rPr>
                <a:t>［選択して承認］</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C613EFEF-3FE6-34FF-A8CF-7DF292C1C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20" name="テキスト プレースホルダー 1">
            <a:extLst>
              <a:ext uri="{FF2B5EF4-FFF2-40B4-BE49-F238E27FC236}">
                <a16:creationId xmlns:a16="http://schemas.microsoft.com/office/drawing/2014/main" id="{8DD1DF64-39E5-609D-A234-38036AC3779F}"/>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4"/>
              </a:rPr>
              <a:t>こちら</a:t>
            </a:r>
            <a:endParaRPr kumimoji="1" lang="ja-JP" altLang="en-US" dirty="0"/>
          </a:p>
        </p:txBody>
      </p:sp>
      <p:sp>
        <p:nvSpPr>
          <p:cNvPr id="17" name="四角形: 角を丸くする 16">
            <a:extLst>
              <a:ext uri="{FF2B5EF4-FFF2-40B4-BE49-F238E27FC236}">
                <a16:creationId xmlns:a16="http://schemas.microsoft.com/office/drawing/2014/main" id="{55FC91D1-FDC2-D590-2080-EAA1CBF2D843}"/>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sp>
        <p:nvSpPr>
          <p:cNvPr id="7" name="四角形: 角を丸くする 6">
            <a:extLst>
              <a:ext uri="{FF2B5EF4-FFF2-40B4-BE49-F238E27FC236}">
                <a16:creationId xmlns:a16="http://schemas.microsoft.com/office/drawing/2014/main" id="{3C7EA1DD-E82E-E270-ACBB-63F745C57C3A}"/>
              </a:ext>
            </a:extLst>
          </p:cNvPr>
          <p:cNvSpPr/>
          <p:nvPr/>
        </p:nvSpPr>
        <p:spPr>
          <a:xfrm>
            <a:off x="369000" y="5184775"/>
            <a:ext cx="6120000" cy="3813790"/>
          </a:xfrm>
          <a:prstGeom prst="roundRect">
            <a:avLst>
              <a:gd name="adj" fmla="val 1603"/>
            </a:avLst>
          </a:prstGeom>
          <a:solidFill>
            <a:schemeClr val="accent3">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図 5">
            <a:extLst>
              <a:ext uri="{FF2B5EF4-FFF2-40B4-BE49-F238E27FC236}">
                <a16:creationId xmlns:a16="http://schemas.microsoft.com/office/drawing/2014/main" id="{195FBAC3-F37C-0663-7202-B99DDB3A78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74C844E4-0748-1AE3-749E-CB2615385B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0568" y="5948068"/>
            <a:ext cx="5696862" cy="2723812"/>
          </a:xfrm>
          <a:prstGeom prst="rect">
            <a:avLst/>
          </a:prstGeom>
          <a:effectLst>
            <a:outerShdw blurRad="63500" sx="102000" sy="102000" algn="ctr" rotWithShape="0">
              <a:prstClr val="black">
                <a:alpha val="40000"/>
              </a:prstClr>
            </a:outerShdw>
          </a:effectLst>
        </p:spPr>
      </p:pic>
      <p:sp>
        <p:nvSpPr>
          <p:cNvPr id="10" name="四角形: 角を丸くする 9">
            <a:extLst>
              <a:ext uri="{FF2B5EF4-FFF2-40B4-BE49-F238E27FC236}">
                <a16:creationId xmlns:a16="http://schemas.microsoft.com/office/drawing/2014/main" id="{02EE6FBD-B083-393C-181D-1147D9489247}"/>
              </a:ext>
            </a:extLst>
          </p:cNvPr>
          <p:cNvSpPr/>
          <p:nvPr/>
        </p:nvSpPr>
        <p:spPr>
          <a:xfrm>
            <a:off x="770093" y="2928690"/>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CAD65BD1-103D-317B-A95C-952F8A343BB2}"/>
              </a:ext>
            </a:extLst>
          </p:cNvPr>
          <p:cNvSpPr/>
          <p:nvPr/>
        </p:nvSpPr>
        <p:spPr>
          <a:xfrm>
            <a:off x="3124200" y="6861176"/>
            <a:ext cx="22860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BC492FA-D099-2E48-4316-457AE621747D}"/>
              </a:ext>
            </a:extLst>
          </p:cNvPr>
          <p:cNvSpPr/>
          <p:nvPr/>
        </p:nvSpPr>
        <p:spPr>
          <a:xfrm>
            <a:off x="2949369" y="4041775"/>
            <a:ext cx="479631"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6247EDC-B062-95B1-B5AA-A7695A7DF06B}"/>
              </a:ext>
            </a:extLst>
          </p:cNvPr>
          <p:cNvSpPr/>
          <p:nvPr/>
        </p:nvSpPr>
        <p:spPr>
          <a:xfrm>
            <a:off x="590093" y="2723754"/>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楕円 15">
            <a:extLst>
              <a:ext uri="{FF2B5EF4-FFF2-40B4-BE49-F238E27FC236}">
                <a16:creationId xmlns:a16="http://schemas.microsoft.com/office/drawing/2014/main" id="{69D2EEF6-85E7-BC34-CD1C-D14FB68A4D87}"/>
              </a:ext>
            </a:extLst>
          </p:cNvPr>
          <p:cNvSpPr/>
          <p:nvPr/>
        </p:nvSpPr>
        <p:spPr>
          <a:xfrm>
            <a:off x="2724715" y="3861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70777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残業申請を承認する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45</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メニューバーの［申請承認］から、［残業申請］をクリックします。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3" name="四角形: 角を丸くする 12">
            <a:extLst>
              <a:ext uri="{FF2B5EF4-FFF2-40B4-BE49-F238E27FC236}">
                <a16:creationId xmlns:a16="http://schemas.microsoft.com/office/drawing/2014/main" id="{2BC569CF-944A-FDD2-7CBB-80C7EEEF3C64}"/>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6B43F019-DA24-E591-C758-58062843096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30536623-6408-5998-8BDD-952C8C184A20}"/>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E8AD982-BD04-AFC5-61F7-D0A7FE67CD4A}"/>
              </a:ext>
            </a:extLst>
          </p:cNvPr>
          <p:cNvSpPr/>
          <p:nvPr/>
        </p:nvSpPr>
        <p:spPr>
          <a:xfrm>
            <a:off x="1340434" y="20316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E6620AF-BA5C-DD73-9796-9828F41526A8}"/>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A60C40DD-7351-707C-9A86-A351A69BB66A}"/>
              </a:ext>
            </a:extLst>
          </p:cNvPr>
          <p:cNvSpPr/>
          <p:nvPr/>
        </p:nvSpPr>
        <p:spPr>
          <a:xfrm>
            <a:off x="1339868" y="18319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4632461A-9BD8-6E8C-F8F1-471416BE4F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0568" y="5951035"/>
            <a:ext cx="5696862" cy="2717877"/>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86DDCDA7-35AD-3066-7510-0AD4AA11087E}"/>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061B191-14D6-60D1-B3FD-D6FC74D7FABC}"/>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1839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残業申請を承認する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該当する申請にチェックを入れて［選択して承認］をクリックします。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13" name="四角形: 角を丸くする 12">
            <a:extLst>
              <a:ext uri="{FF2B5EF4-FFF2-40B4-BE49-F238E27FC236}">
                <a16:creationId xmlns:a16="http://schemas.microsoft.com/office/drawing/2014/main" id="{2BC569CF-944A-FDD2-7CBB-80C7EEEF3C64}"/>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9" name="図 8">
            <a:extLst>
              <a:ext uri="{FF2B5EF4-FFF2-40B4-BE49-F238E27FC236}">
                <a16:creationId xmlns:a16="http://schemas.microsoft.com/office/drawing/2014/main" id="{4632461A-9BD8-6E8C-F8F1-471416BE4FF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2954" y="5951035"/>
            <a:ext cx="5672090" cy="2717877"/>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86DDCDA7-35AD-3066-7510-0AD4AA11087E}"/>
              </a:ext>
            </a:extLst>
          </p:cNvPr>
          <p:cNvSpPr/>
          <p:nvPr/>
        </p:nvSpPr>
        <p:spPr>
          <a:xfrm>
            <a:off x="3124200" y="6929745"/>
            <a:ext cx="280587"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A1AC67A-49C3-91CE-A62B-EB904901D8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8434" y="1674610"/>
            <a:ext cx="5747759" cy="2742159"/>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F43576A1-13CA-664F-2A83-3A9830DE2EB6}"/>
              </a:ext>
            </a:extLst>
          </p:cNvPr>
          <p:cNvSpPr/>
          <p:nvPr/>
        </p:nvSpPr>
        <p:spPr>
          <a:xfrm>
            <a:off x="792000" y="3204000"/>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D0869B6-00C0-6978-0D23-26768975B5EF}"/>
              </a:ext>
            </a:extLst>
          </p:cNvPr>
          <p:cNvSpPr/>
          <p:nvPr/>
        </p:nvSpPr>
        <p:spPr>
          <a:xfrm>
            <a:off x="2971800" y="404177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B05D5B9-8230-CCC0-02DD-658B5A287B39}"/>
              </a:ext>
            </a:extLst>
          </p:cNvPr>
          <p:cNvSpPr/>
          <p:nvPr/>
        </p:nvSpPr>
        <p:spPr>
          <a:xfrm>
            <a:off x="561807" y="316807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楕円 16">
            <a:extLst>
              <a:ext uri="{FF2B5EF4-FFF2-40B4-BE49-F238E27FC236}">
                <a16:creationId xmlns:a16="http://schemas.microsoft.com/office/drawing/2014/main" id="{A80F7949-705A-77A1-E42C-7DE5FD9049E1}"/>
              </a:ext>
            </a:extLst>
          </p:cNvPr>
          <p:cNvSpPr/>
          <p:nvPr/>
        </p:nvSpPr>
        <p:spPr>
          <a:xfrm>
            <a:off x="2702083" y="399292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61537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休日休暇申請を承認する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メニューバーの［申請承認］から、［休日休暇承認］をクリックします。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19" name="グループ化 18">
            <a:extLst>
              <a:ext uri="{FF2B5EF4-FFF2-40B4-BE49-F238E27FC236}">
                <a16:creationId xmlns:a16="http://schemas.microsoft.com/office/drawing/2014/main" id="{3932F798-9771-CF80-C2A2-094FBD784F63}"/>
              </a:ext>
            </a:extLst>
          </p:cNvPr>
          <p:cNvGrpSpPr/>
          <p:nvPr/>
        </p:nvGrpSpPr>
        <p:grpSpPr>
          <a:xfrm>
            <a:off x="369000" y="5184775"/>
            <a:ext cx="6120000" cy="4004501"/>
            <a:chOff x="369000" y="950400"/>
            <a:chExt cx="6120000" cy="4004501"/>
          </a:xfrm>
        </p:grpSpPr>
        <p:sp>
          <p:nvSpPr>
            <p:cNvPr id="30" name="四角形: 角を丸くする 29">
              <a:extLst>
                <a:ext uri="{FF2B5EF4-FFF2-40B4-BE49-F238E27FC236}">
                  <a16:creationId xmlns:a16="http://schemas.microsoft.com/office/drawing/2014/main" id="{4F47878E-E598-DF9C-A415-E4B8E2ED294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1" name="グラフィックス 30" descr="再生 単色塗りつぶし">
              <a:extLst>
                <a:ext uri="{FF2B5EF4-FFF2-40B4-BE49-F238E27FC236}">
                  <a16:creationId xmlns:a16="http://schemas.microsoft.com/office/drawing/2014/main" id="{45D3864E-D7FB-F73A-ABC6-C16CFA8D4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35" name="四角形: 角を丸くする 34">
            <a:extLst>
              <a:ext uri="{FF2B5EF4-FFF2-40B4-BE49-F238E27FC236}">
                <a16:creationId xmlns:a16="http://schemas.microsoft.com/office/drawing/2014/main" id="{69ACBED8-5CDE-C303-2A59-74C82017B796}"/>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DDF858FC-D283-81C2-9AEA-1830F8E854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37581B7E-73E2-D24D-7A57-3769EDDD6A49}"/>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D26F0D1E-54CC-9710-3551-E47EA4BBF7E0}"/>
              </a:ext>
            </a:extLst>
          </p:cNvPr>
          <p:cNvSpPr/>
          <p:nvPr/>
        </p:nvSpPr>
        <p:spPr>
          <a:xfrm>
            <a:off x="1340434" y="21840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480BC2B1-189B-A087-7B72-ED46E153FA22}"/>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BADF03DC-816E-BD2C-DCA2-F20C4E6696C0}"/>
              </a:ext>
            </a:extLst>
          </p:cNvPr>
          <p:cNvSpPr/>
          <p:nvPr/>
        </p:nvSpPr>
        <p:spPr>
          <a:xfrm>
            <a:off x="1339868" y="1984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64B60E25-CF9E-6EC4-9DA3-EB1545A9AF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1035"/>
            <a:ext cx="5672090" cy="2717877"/>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DD597AFE-739C-0BD3-2130-CA925D97E052}"/>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A2A0792-ECDB-8460-3A5F-3F877F12E04B}"/>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28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休日休暇申請を承認する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48</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該当する申請にチェックを入れて［選択して承認］</a:t>
            </a:r>
            <a:r>
              <a:rPr lang="en-US" altLang="ja-JP" sz="1100"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6" name="四角形: 角を丸くする 5">
            <a:extLst>
              <a:ext uri="{FF2B5EF4-FFF2-40B4-BE49-F238E27FC236}">
                <a16:creationId xmlns:a16="http://schemas.microsoft.com/office/drawing/2014/main" id="{1A96D70C-DBEE-B89D-9743-B4D43BA57CB1}"/>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51C98732-39D2-1C17-2278-55DA65836D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4696" y="1674610"/>
            <a:ext cx="5735234" cy="2742159"/>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BD466082-EC9C-53E3-2ABA-3FA195F28480}"/>
              </a:ext>
            </a:extLst>
          </p:cNvPr>
          <p:cNvSpPr/>
          <p:nvPr/>
        </p:nvSpPr>
        <p:spPr>
          <a:xfrm>
            <a:off x="788152" y="25939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49DC79F-EDA2-0780-0D3D-51302392FE31}"/>
              </a:ext>
            </a:extLst>
          </p:cNvPr>
          <p:cNvSpPr/>
          <p:nvPr/>
        </p:nvSpPr>
        <p:spPr>
          <a:xfrm>
            <a:off x="2949061" y="41668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AF4EC0EB-99C8-3C61-8AE6-B860D2CEB3BA}"/>
              </a:ext>
            </a:extLst>
          </p:cNvPr>
          <p:cNvSpPr/>
          <p:nvPr/>
        </p:nvSpPr>
        <p:spPr>
          <a:xfrm>
            <a:off x="589102" y="24139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80981D45-D3F9-2A71-5E91-CDEAB116B101}"/>
              </a:ext>
            </a:extLst>
          </p:cNvPr>
          <p:cNvSpPr/>
          <p:nvPr/>
        </p:nvSpPr>
        <p:spPr>
          <a:xfrm>
            <a:off x="2721416" y="403652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3" name="グラフィックス 12" descr="再生 単色塗りつぶし">
            <a:extLst>
              <a:ext uri="{FF2B5EF4-FFF2-40B4-BE49-F238E27FC236}">
                <a16:creationId xmlns:a16="http://schemas.microsoft.com/office/drawing/2014/main" id="{78CC8188-877F-E7EA-1EE0-6B36C7513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sp>
        <p:nvSpPr>
          <p:cNvPr id="15" name="四角形: 角を丸くする 14">
            <a:extLst>
              <a:ext uri="{FF2B5EF4-FFF2-40B4-BE49-F238E27FC236}">
                <a16:creationId xmlns:a16="http://schemas.microsoft.com/office/drawing/2014/main" id="{84B08EA0-A5E3-9B30-1C3C-AF5A9EA74913}"/>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7" name="図 16">
            <a:extLst>
              <a:ext uri="{FF2B5EF4-FFF2-40B4-BE49-F238E27FC236}">
                <a16:creationId xmlns:a16="http://schemas.microsoft.com/office/drawing/2014/main" id="{E030B882-3C1C-AA74-FE2E-F6C2163BDB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3989"/>
            <a:ext cx="5672090" cy="2711968"/>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75D1746C-D78A-88FD-553B-EF0161E9450F}"/>
              </a:ext>
            </a:extLst>
          </p:cNvPr>
          <p:cNvSpPr/>
          <p:nvPr/>
        </p:nvSpPr>
        <p:spPr>
          <a:xfrm>
            <a:off x="3124200" y="6908983"/>
            <a:ext cx="308428" cy="18079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0443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休日出勤</a:t>
            </a:r>
            <a:r>
              <a:rPr kumimoji="1" lang="en-US" altLang="ja-JP" dirty="0"/>
              <a:t>(</a:t>
            </a:r>
            <a:r>
              <a:rPr kumimoji="1" lang="ja-JP" altLang="en-US" dirty="0"/>
              <a:t>振</a:t>
            </a:r>
            <a:r>
              <a:rPr kumimoji="1" lang="en-US" altLang="ja-JP" dirty="0"/>
              <a:t>)</a:t>
            </a:r>
            <a:r>
              <a:rPr kumimoji="1" lang="ja-JP" altLang="en-US" dirty="0"/>
              <a:t>申請を承認する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49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メニューバーの［申請承認］から、［休日出勤</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振</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5" name="四角形: 角を丸くする 24">
            <a:extLst>
              <a:ext uri="{FF2B5EF4-FFF2-40B4-BE49-F238E27FC236}">
                <a16:creationId xmlns:a16="http://schemas.microsoft.com/office/drawing/2014/main" id="{491C3761-541A-7437-8741-EF265B0EA707}"/>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11" name="図 10">
            <a:extLst>
              <a:ext uri="{FF2B5EF4-FFF2-40B4-BE49-F238E27FC236}">
                <a16:creationId xmlns:a16="http://schemas.microsoft.com/office/drawing/2014/main" id="{369C0C15-0A78-46F2-F9A2-D111EE7675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10AB045D-3C35-D1D5-0822-81F333EB94C4}"/>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523A78-73F4-1C92-00AB-7EF8F60C2C06}"/>
              </a:ext>
            </a:extLst>
          </p:cNvPr>
          <p:cNvSpPr/>
          <p:nvPr/>
        </p:nvSpPr>
        <p:spPr>
          <a:xfrm>
            <a:off x="1340434" y="236995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6E5D477-76BB-2798-9A4E-70F7960B5C4D}"/>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39CBFACD-A0A1-CE50-9280-74A61A3E9FA7}"/>
              </a:ext>
            </a:extLst>
          </p:cNvPr>
          <p:cNvSpPr/>
          <p:nvPr/>
        </p:nvSpPr>
        <p:spPr>
          <a:xfrm>
            <a:off x="1339868" y="217026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6D4319C4-F494-5DB4-2E87-E02727D43C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0569" y="5951035"/>
            <a:ext cx="5696860" cy="2717877"/>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0C20F12B-10CC-C9E7-FB9E-8DA7CC1E91FD}"/>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4B77DE12-738A-A8D4-1845-0EF0749A1539}"/>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138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4B3E3A06-0610-E397-D56E-C7BD929876C7}"/>
              </a:ext>
            </a:extLst>
          </p:cNvPr>
          <p:cNvGrpSpPr/>
          <p:nvPr/>
        </p:nvGrpSpPr>
        <p:grpSpPr>
          <a:xfrm>
            <a:off x="502848" y="841375"/>
            <a:ext cx="5852304" cy="1250720"/>
            <a:chOff x="426150" y="961393"/>
            <a:chExt cx="5852304" cy="1250720"/>
          </a:xfrm>
        </p:grpSpPr>
        <p:grpSp>
          <p:nvGrpSpPr>
            <p:cNvPr id="14" name="グループ化 13">
              <a:extLst>
                <a:ext uri="{FF2B5EF4-FFF2-40B4-BE49-F238E27FC236}">
                  <a16:creationId xmlns:a16="http://schemas.microsoft.com/office/drawing/2014/main" id="{61806214-C239-8328-7BD1-944AF96DCDD4}"/>
                </a:ext>
              </a:extLst>
            </p:cNvPr>
            <p:cNvGrpSpPr/>
            <p:nvPr/>
          </p:nvGrpSpPr>
          <p:grpSpPr>
            <a:xfrm>
              <a:off x="426150" y="961393"/>
              <a:ext cx="3710154" cy="276999"/>
              <a:chOff x="682206" y="1315610"/>
              <a:chExt cx="3710154" cy="276999"/>
            </a:xfrm>
          </p:grpSpPr>
          <p:sp>
            <p:nvSpPr>
              <p:cNvPr id="16" name="四角形: 角を丸くする 15">
                <a:extLst>
                  <a:ext uri="{FF2B5EF4-FFF2-40B4-BE49-F238E27FC236}">
                    <a16:creationId xmlns:a16="http://schemas.microsoft.com/office/drawing/2014/main" id="{E4C1997D-8DD1-4DEC-AA62-A438552A46F6}"/>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t>7</a:t>
                </a:r>
                <a:endParaRPr kumimoji="1" lang="ja-JP" altLang="en-US" sz="1200" b="1" dirty="0"/>
              </a:p>
            </p:txBody>
          </p:sp>
          <p:sp>
            <p:nvSpPr>
              <p:cNvPr id="24" name="テキスト ボックス 23">
                <a:extLst>
                  <a:ext uri="{FF2B5EF4-FFF2-40B4-BE49-F238E27FC236}">
                    <a16:creationId xmlns:a16="http://schemas.microsoft.com/office/drawing/2014/main" id="{6EFF3F8E-B954-1251-CAAB-50FE167A17AC}"/>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管理者アプリの利用方法</a:t>
                </a:r>
                <a:endParaRPr lang="en-US" altLang="ja-JP"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15" name="テキスト プレースホルダー 44">
              <a:extLst>
                <a:ext uri="{FF2B5EF4-FFF2-40B4-BE49-F238E27FC236}">
                  <a16:creationId xmlns:a16="http://schemas.microsoft.com/office/drawing/2014/main" id="{15B81C1B-AB54-204F-06D4-44F2ABAB6F5F}"/>
                </a:ext>
              </a:extLst>
            </p:cNvPr>
            <p:cNvSpPr txBox="1">
              <a:spLocks/>
            </p:cNvSpPr>
            <p:nvPr/>
          </p:nvSpPr>
          <p:spPr>
            <a:xfrm>
              <a:off x="657000" y="1258006"/>
              <a:ext cx="5621454" cy="954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lang="ja-JP" altLang="en-US" sz="1050" dirty="0"/>
                <a:t>アプリのダウンロードをおこなう</a:t>
              </a:r>
              <a:r>
                <a:rPr kumimoji="1" lang="en-US" altLang="ja-JP" sz="1050" dirty="0">
                  <a:solidFill>
                    <a:schemeClr val="tx1"/>
                  </a:solidFill>
                </a:rPr>
                <a:t>	…… P.  106</a:t>
              </a:r>
            </a:p>
            <a:p>
              <a:pPr marL="0">
                <a:spcAft>
                  <a:spcPts val="600"/>
                </a:spcAft>
                <a:tabLst>
                  <a:tab pos="4746625" algn="l"/>
                </a:tabLst>
              </a:pPr>
              <a:r>
                <a:rPr kumimoji="1" lang="en-US" altLang="ja-JP" sz="1050" b="1" dirty="0">
                  <a:solidFill>
                    <a:srgbClr val="58A854"/>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ログインをおこなう</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107</a:t>
              </a:r>
            </a:p>
            <a:p>
              <a:pPr marL="0">
                <a:spcAft>
                  <a:spcPts val="600"/>
                </a:spcAft>
                <a:tabLst>
                  <a:tab pos="4746625" algn="l"/>
                </a:tabLst>
              </a:pPr>
              <a:r>
                <a:rPr kumimoji="1" lang="en-US" altLang="ja-JP" sz="1050" b="1" dirty="0">
                  <a:solidFill>
                    <a:srgbClr val="58A854"/>
                  </a:solidFill>
                </a:rPr>
                <a:t>3</a:t>
              </a:r>
              <a:r>
                <a:rPr kumimoji="1" lang="ja-JP" altLang="en-US" sz="1050" b="1" dirty="0">
                  <a:solidFill>
                    <a:srgbClr val="F2E425"/>
                  </a:solidFill>
                </a:rPr>
                <a:t>　</a:t>
              </a:r>
              <a:r>
                <a:rPr lang="ja-JP" altLang="en-US" sz="1050" dirty="0"/>
                <a:t>申請を承認する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lang="en-US" altLang="ja-JP" sz="1050" dirty="0">
                  <a:solidFill>
                    <a:schemeClr val="tx1"/>
                  </a:solidFill>
                </a:rPr>
                <a:t>108</a:t>
              </a:r>
              <a:endParaRPr kumimoji="1" lang="en-US" altLang="ja-JP" sz="1050" dirty="0">
                <a:solidFill>
                  <a:schemeClr val="tx1"/>
                </a:solidFill>
              </a:endParaRPr>
            </a:p>
            <a:p>
              <a:pPr marL="0">
                <a:spcAft>
                  <a:spcPts val="600"/>
                </a:spcAft>
                <a:tabLst>
                  <a:tab pos="4746625" algn="l"/>
                </a:tabLst>
              </a:pPr>
              <a:r>
                <a:rPr kumimoji="1" lang="en-US" altLang="ja-JP" sz="1050" b="1" dirty="0">
                  <a:solidFill>
                    <a:srgbClr val="58A854"/>
                  </a:solidFill>
                </a:rPr>
                <a:t>4</a:t>
              </a:r>
              <a:r>
                <a:rPr kumimoji="1" lang="ja-JP" altLang="en-US" sz="1050" b="1" dirty="0">
                  <a:solidFill>
                    <a:srgbClr val="F2E425"/>
                  </a:solidFill>
                </a:rPr>
                <a:t>　</a:t>
              </a:r>
              <a:r>
                <a:rPr lang="ja-JP" altLang="en-US" sz="1050" dirty="0"/>
                <a:t>実績を確認する</a:t>
              </a:r>
              <a:r>
                <a:rPr kumimoji="1" lang="en-US" altLang="ja-JP" sz="1050" dirty="0">
                  <a:solidFill>
                    <a:schemeClr val="tx1"/>
                  </a:solidFill>
                </a:rPr>
                <a:t>	…… P.  109</a:t>
              </a:r>
            </a:p>
          </p:txBody>
        </p:sp>
      </p:grpSp>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③</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69000" y="2212975"/>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745281D1-DF70-53F6-18DD-716B6C41EC9E}"/>
              </a:ext>
            </a:extLst>
          </p:cNvPr>
          <p:cNvGrpSpPr/>
          <p:nvPr/>
        </p:nvGrpSpPr>
        <p:grpSpPr>
          <a:xfrm>
            <a:off x="502848" y="2365375"/>
            <a:ext cx="5852304" cy="773667"/>
            <a:chOff x="426150" y="961393"/>
            <a:chExt cx="5852304" cy="773667"/>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8</a:t>
                </a:r>
                <a:endParaRPr kumimoji="1" lang="ja-JP" altLang="en-US" sz="1200"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58A854"/>
                    </a:solidFill>
                    <a:latin typeface="HG丸ｺﾞｼｯｸM-PRO" panose="020F0600000000000000" pitchFamily="50" charset="-128"/>
                    <a:ea typeface="HG丸ｺﾞｼｯｸM-PRO" panose="020F0600000000000000" pitchFamily="50" charset="-128"/>
                    <a:hlinkClick r:id="rId3" action="ppaction://hlinksldjump"/>
                  </a:rPr>
                  <a:t>おわりに</a:t>
                </a:r>
                <a:endParaRPr kumimoji="1" lang="ja-JP" altLang="en-US"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4770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en-US" altLang="ja-JP" sz="1050" b="1" dirty="0">
                  <a:solidFill>
                    <a:srgbClr val="58A854"/>
                  </a:solidFill>
                </a:rPr>
                <a:t>1</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よくある質問</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111</a:t>
              </a:r>
            </a:p>
            <a:p>
              <a:pPr marL="0">
                <a:spcAft>
                  <a:spcPts val="600"/>
                </a:spcAft>
                <a:tabLst>
                  <a:tab pos="4746625" algn="l"/>
                </a:tabLst>
              </a:pPr>
              <a:r>
                <a:rPr kumimoji="1" lang="en-US" altLang="ja-JP" sz="1050" b="1" dirty="0">
                  <a:solidFill>
                    <a:srgbClr val="58A854"/>
                  </a:solidFill>
                </a:rPr>
                <a:t>2</a:t>
              </a:r>
              <a:r>
                <a:rPr kumimoji="1" lang="ja-JP" altLang="en-US" sz="1050" b="1" dirty="0">
                  <a:solidFill>
                    <a:srgbClr val="F2E425"/>
                  </a:solidFill>
                </a:rPr>
                <a:t>　</a:t>
              </a:r>
              <a:r>
                <a:rPr lang="ja-JP" altLang="en-US" sz="1050" dirty="0"/>
                <a:t>おわりに</a:t>
              </a:r>
              <a:r>
                <a:rPr kumimoji="1" lang="en-US" altLang="ja-JP" sz="1050" dirty="0">
                  <a:solidFill>
                    <a:schemeClr val="tx1"/>
                  </a:solidFill>
                </a:rPr>
                <a:t>	…… P.  11</a:t>
              </a:r>
              <a:r>
                <a:rPr lang="en-US" altLang="ja-JP" sz="1050" dirty="0">
                  <a:solidFill>
                    <a:schemeClr val="tx1"/>
                  </a:solidFill>
                </a:rPr>
                <a:t>3</a:t>
              </a:r>
              <a:endParaRPr kumimoji="1" lang="en-US" altLang="ja-JP" sz="1050" dirty="0">
                <a:solidFill>
                  <a:schemeClr val="tx1"/>
                </a:solidFill>
              </a:endParaRPr>
            </a:p>
          </p:txBody>
        </p:sp>
      </p:grpSp>
    </p:spTree>
    <p:extLst>
      <p:ext uri="{BB962C8B-B14F-4D97-AF65-F5344CB8AC3E}">
        <p14:creationId xmlns:p14="http://schemas.microsoft.com/office/powerpoint/2010/main" val="3465151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休日出勤</a:t>
            </a:r>
            <a:r>
              <a:rPr kumimoji="1" lang="en-US" altLang="ja-JP" dirty="0"/>
              <a:t>(</a:t>
            </a:r>
            <a:r>
              <a:rPr kumimoji="1" lang="ja-JP" altLang="en-US" dirty="0"/>
              <a:t>振</a:t>
            </a:r>
            <a:r>
              <a:rPr kumimoji="1" lang="en-US" altLang="ja-JP" dirty="0"/>
              <a:t>)</a:t>
            </a:r>
            <a:r>
              <a:rPr kumimoji="1" lang="ja-JP" altLang="en-US" dirty="0"/>
              <a:t>申請を承認する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50</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11" name="四角形: 角を丸くする 10">
            <a:extLst>
              <a:ext uri="{FF2B5EF4-FFF2-40B4-BE49-F238E27FC236}">
                <a16:creationId xmlns:a16="http://schemas.microsoft.com/office/drawing/2014/main" id="{5182C5D1-42BC-3F98-0AC6-2E712EC41BF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a:t>
            </a:r>
            <a:r>
              <a:rPr lang="ja-JP" altLang="en-US" sz="1100" dirty="0">
                <a:solidFill>
                  <a:srgbClr val="333333"/>
                </a:solidFill>
                <a:latin typeface="HG丸ｺﾞｼｯｸM-PRO" panose="020F0600000000000000" pitchFamily="50" charset="-128"/>
                <a:ea typeface="HG丸ｺﾞｼｯｸM-PRO" panose="020F0600000000000000" pitchFamily="50" charset="-128"/>
              </a:rPr>
              <a:t>入れて</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［選択して承認］をクリックします。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9" name="グラフィックス 18" descr="再生 単色塗りつぶし">
            <a:extLst>
              <a:ext uri="{FF2B5EF4-FFF2-40B4-BE49-F238E27FC236}">
                <a16:creationId xmlns:a16="http://schemas.microsoft.com/office/drawing/2014/main" id="{B2533352-1790-9171-335D-F884EA82A7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24" name="四角形: 角を丸くする 23">
            <a:extLst>
              <a:ext uri="{FF2B5EF4-FFF2-40B4-BE49-F238E27FC236}">
                <a16:creationId xmlns:a16="http://schemas.microsoft.com/office/drawing/2014/main" id="{E04A24BD-136E-B84B-80E4-235345B95C8B}"/>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31" name="四角形: 角を丸くする 30">
            <a:extLst>
              <a:ext uri="{FF2B5EF4-FFF2-40B4-BE49-F238E27FC236}">
                <a16:creationId xmlns:a16="http://schemas.microsoft.com/office/drawing/2014/main" id="{FDFE7008-6C88-D3DB-2AEE-9B813A66376E}"/>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FE76A75F-FA0F-3BD8-3E2A-A0783641C8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6BF5721B-7C13-1936-4DA0-EE9F6A0F1DEF}"/>
              </a:ext>
            </a:extLst>
          </p:cNvPr>
          <p:cNvSpPr/>
          <p:nvPr/>
        </p:nvSpPr>
        <p:spPr>
          <a:xfrm>
            <a:off x="779619" y="28987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7FBA031-D732-4BB9-FEC1-F09A890DD262}"/>
              </a:ext>
            </a:extLst>
          </p:cNvPr>
          <p:cNvSpPr/>
          <p:nvPr/>
        </p:nvSpPr>
        <p:spPr>
          <a:xfrm>
            <a:off x="2961061" y="404177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ECE6CE5-94BA-B236-1D31-AFC43BCD2624}"/>
              </a:ext>
            </a:extLst>
          </p:cNvPr>
          <p:cNvSpPr/>
          <p:nvPr/>
        </p:nvSpPr>
        <p:spPr>
          <a:xfrm>
            <a:off x="580569" y="2718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id="{B8C9C8B9-7DDB-28D3-6601-277BF3DF114E}"/>
              </a:ext>
            </a:extLst>
          </p:cNvPr>
          <p:cNvSpPr/>
          <p:nvPr/>
        </p:nvSpPr>
        <p:spPr>
          <a:xfrm>
            <a:off x="2733416" y="393272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A1480E00-794A-46D4-1C3C-FF036C942D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6198" y="5951035"/>
            <a:ext cx="5685602" cy="2717877"/>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BB441FD6-EDA1-534B-1042-95167E1E1391}"/>
              </a:ext>
            </a:extLst>
          </p:cNvPr>
          <p:cNvSpPr/>
          <p:nvPr/>
        </p:nvSpPr>
        <p:spPr>
          <a:xfrm>
            <a:off x="3117513" y="7250813"/>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3D6395F-7BAD-76A1-B8A2-AF71457C360B}"/>
              </a:ext>
            </a:extLst>
          </p:cNvPr>
          <p:cNvSpPr/>
          <p:nvPr/>
        </p:nvSpPr>
        <p:spPr>
          <a:xfrm>
            <a:off x="2741463" y="6677744"/>
            <a:ext cx="458937" cy="145757"/>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58D12893-613A-6D82-9714-988F181DB18E}"/>
              </a:ext>
            </a:extLst>
          </p:cNvPr>
          <p:cNvGrpSpPr/>
          <p:nvPr/>
        </p:nvGrpSpPr>
        <p:grpSpPr>
          <a:xfrm>
            <a:off x="3289617" y="6677744"/>
            <a:ext cx="2819888" cy="593513"/>
            <a:chOff x="1516419" y="1731699"/>
            <a:chExt cx="2819888" cy="593513"/>
          </a:xfrm>
        </p:grpSpPr>
        <p:sp>
          <p:nvSpPr>
            <p:cNvPr id="20" name="四角形: 角を丸くする 19">
              <a:extLst>
                <a:ext uri="{FF2B5EF4-FFF2-40B4-BE49-F238E27FC236}">
                  <a16:creationId xmlns:a16="http://schemas.microsoft.com/office/drawing/2014/main" id="{4AF95648-4537-B6EC-5BAE-E98CFF88042E}"/>
                </a:ext>
              </a:extLst>
            </p:cNvPr>
            <p:cNvSpPr/>
            <p:nvPr/>
          </p:nvSpPr>
          <p:spPr>
            <a:xfrm>
              <a:off x="1721267" y="1731699"/>
              <a:ext cx="2615040" cy="593513"/>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［する］［しない］を選択した場合の</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影響については次ページでご案内します。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1" name="二等辺三角形 20">
              <a:extLst>
                <a:ext uri="{FF2B5EF4-FFF2-40B4-BE49-F238E27FC236}">
                  <a16:creationId xmlns:a16="http://schemas.microsoft.com/office/drawing/2014/main" id="{5216F616-AF37-74BC-ED82-CF2E2A3F1560}"/>
                </a:ext>
              </a:extLst>
            </p:cNvPr>
            <p:cNvSpPr/>
            <p:nvPr/>
          </p:nvSpPr>
          <p:spPr>
            <a:xfrm rot="17777376">
              <a:off x="1586614" y="1697348"/>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585388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休日出勤</a:t>
            </a:r>
            <a:r>
              <a:rPr kumimoji="1" lang="en-US" altLang="ja-JP" dirty="0"/>
              <a:t>(</a:t>
            </a:r>
            <a:r>
              <a:rPr kumimoji="1" lang="ja-JP" altLang="en-US" dirty="0"/>
              <a:t>振</a:t>
            </a:r>
            <a:r>
              <a:rPr kumimoji="1" lang="en-US" altLang="ja-JP" dirty="0"/>
              <a:t>)</a:t>
            </a:r>
            <a:r>
              <a:rPr kumimoji="1" lang="ja-JP" altLang="en-US" dirty="0"/>
              <a:t>申請を承認する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4" name="四角形: 角を丸くする 3">
            <a:extLst>
              <a:ext uri="{FF2B5EF4-FFF2-40B4-BE49-F238E27FC236}">
                <a16:creationId xmlns:a16="http://schemas.microsoft.com/office/drawing/2014/main" id="{87F787EB-7D80-3926-29B4-8A01B1CFE1DA}"/>
              </a:ext>
            </a:extLst>
          </p:cNvPr>
          <p:cNvSpPr/>
          <p:nvPr/>
        </p:nvSpPr>
        <p:spPr>
          <a:xfrm>
            <a:off x="585000" y="1412862"/>
            <a:ext cx="5688000" cy="7734313"/>
          </a:xfrm>
          <a:prstGeom prst="roundRect">
            <a:avLst>
              <a:gd name="adj" fmla="val 2154"/>
            </a:avLst>
          </a:prstGeom>
          <a:solidFill>
            <a:srgbClr val="7F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7175DB18-57D4-86EF-E0C9-A51711AD51BB}"/>
              </a:ext>
            </a:extLst>
          </p:cNvPr>
          <p:cNvSpPr/>
          <p:nvPr/>
        </p:nvSpPr>
        <p:spPr>
          <a:xfrm>
            <a:off x="718096" y="1547104"/>
            <a:ext cx="5421809" cy="7413121"/>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出勤予定時間のスケジュール登録について</a:t>
            </a:r>
            <a:endParaRPr kumimoji="1" lang="en-US" altLang="ja-JP"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78B5C3B9-C799-4924-4661-D9E86ED964C7}"/>
              </a:ext>
            </a:extLst>
          </p:cNvPr>
          <p:cNvSpPr txBox="1"/>
          <p:nvPr/>
        </p:nvSpPr>
        <p:spPr>
          <a:xfrm>
            <a:off x="807606" y="2043412"/>
            <a:ext cx="5242789" cy="1569660"/>
          </a:xfrm>
          <a:prstGeom prst="rect">
            <a:avLst/>
          </a:prstGeom>
          <a:noFill/>
        </p:spPr>
        <p:txBody>
          <a:bodyPr wrap="square">
            <a:spAutoFit/>
          </a:bodyPr>
          <a:lstStyle/>
          <a:p>
            <a:pPr marL="12700">
              <a:lnSpc>
                <a:spcPct val="100000"/>
              </a:lnSpc>
            </a:pP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・［する］を選択する場合</a:t>
            </a:r>
            <a:br>
              <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従業員が休日出勤申請にて</a:t>
            </a:r>
            <a:r>
              <a:rPr lang="ja-JP" altLang="en-US" sz="12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提</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出した申請内に入</a:t>
            </a:r>
            <a:r>
              <a:rPr lang="ja-JP" altLang="en-US" sz="12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力</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されて</a:t>
            </a:r>
            <a:r>
              <a:rPr lang="ja-JP" altLang="en-US" sz="12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い</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るスケジュールをそのまま該当日のスケジュ</a:t>
            </a:r>
            <a:r>
              <a:rPr lang="ja-JP" altLang="en-US" sz="1200" spc="-3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ー</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ルとして登録できます。</a:t>
            </a:r>
            <a:endPar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ct val="100000"/>
              </a:lnSpc>
            </a:pPr>
            <a:endPar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nSpc>
                <a:spcPct val="100000"/>
              </a:lnSpc>
              <a:spcBef>
                <a:spcPts val="45"/>
              </a:spcBef>
            </a:pPr>
            <a:endPar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・［しない］を選択する場合</a:t>
            </a: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従業員が休日出勤申請にて</a:t>
            </a:r>
            <a:r>
              <a:rPr lang="ja-JP" altLang="en-US" sz="12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提</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出した申請内に入</a:t>
            </a:r>
            <a:r>
              <a:rPr lang="ja-JP" altLang="en-US" sz="12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力</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されて</a:t>
            </a:r>
            <a:r>
              <a:rPr lang="ja-JP" altLang="en-US" sz="12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い</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るスケジュールを 該当日のスケジュールとし</a:t>
            </a:r>
            <a:r>
              <a:rPr lang="ja-JP" altLang="en-US" sz="1200" spc="-4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て登録しません。</a:t>
            </a:r>
            <a:endPar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7" name="グループ化 6">
            <a:extLst>
              <a:ext uri="{FF2B5EF4-FFF2-40B4-BE49-F238E27FC236}">
                <a16:creationId xmlns:a16="http://schemas.microsoft.com/office/drawing/2014/main" id="{A2312FB9-4299-4D84-9607-0FB09F8545F8}"/>
              </a:ext>
            </a:extLst>
          </p:cNvPr>
          <p:cNvGrpSpPr/>
          <p:nvPr/>
        </p:nvGrpSpPr>
        <p:grpSpPr>
          <a:xfrm>
            <a:off x="436076" y="900000"/>
            <a:ext cx="5985849" cy="360000"/>
            <a:chOff x="436076" y="993775"/>
            <a:chExt cx="5985849" cy="388800"/>
          </a:xfrm>
        </p:grpSpPr>
        <p:grpSp>
          <p:nvGrpSpPr>
            <p:cNvPr id="8" name="グループ化 7">
              <a:extLst>
                <a:ext uri="{FF2B5EF4-FFF2-40B4-BE49-F238E27FC236}">
                  <a16:creationId xmlns:a16="http://schemas.microsoft.com/office/drawing/2014/main" id="{0D46192E-67BF-C889-1B66-E9407CD25496}"/>
                </a:ext>
              </a:extLst>
            </p:cNvPr>
            <p:cNvGrpSpPr/>
            <p:nvPr/>
          </p:nvGrpSpPr>
          <p:grpSpPr>
            <a:xfrm>
              <a:off x="436076" y="993775"/>
              <a:ext cx="1560081" cy="388800"/>
              <a:chOff x="461216" y="5156407"/>
              <a:chExt cx="1560081" cy="388800"/>
            </a:xfrm>
          </p:grpSpPr>
          <p:sp>
            <p:nvSpPr>
              <p:cNvPr id="10" name="正方形/長方形 9">
                <a:extLst>
                  <a:ext uri="{FF2B5EF4-FFF2-40B4-BE49-F238E27FC236}">
                    <a16:creationId xmlns:a16="http://schemas.microsoft.com/office/drawing/2014/main" id="{BFEA0A23-556D-6E27-922B-93A20DE05003}"/>
                  </a:ext>
                </a:extLst>
              </p:cNvPr>
              <p:cNvSpPr/>
              <p:nvPr/>
            </p:nvSpPr>
            <p:spPr>
              <a:xfrm>
                <a:off x="461216" y="5156407"/>
                <a:ext cx="1560081" cy="387592"/>
              </a:xfrm>
              <a:prstGeom prst="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14" name="二等辺三角形 13">
                <a:extLst>
                  <a:ext uri="{FF2B5EF4-FFF2-40B4-BE49-F238E27FC236}">
                    <a16:creationId xmlns:a16="http://schemas.microsoft.com/office/drawing/2014/main" id="{7D8AABA1-578B-4CB0-8687-43B374AB9966}"/>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電球 単色塗りつぶし">
                <a:extLst>
                  <a:ext uri="{FF2B5EF4-FFF2-40B4-BE49-F238E27FC236}">
                    <a16:creationId xmlns:a16="http://schemas.microsoft.com/office/drawing/2014/main" id="{F23B0A6C-18D3-AD54-506B-1858117923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9" name="直線コネクタ 8">
              <a:extLst>
                <a:ext uri="{FF2B5EF4-FFF2-40B4-BE49-F238E27FC236}">
                  <a16:creationId xmlns:a16="http://schemas.microsoft.com/office/drawing/2014/main" id="{9412537C-A915-546F-17E9-9B795C168045}"/>
                </a:ext>
              </a:extLst>
            </p:cNvPr>
            <p:cNvCxnSpPr>
              <a:cxnSpLocks/>
            </p:cNvCxnSpPr>
            <p:nvPr/>
          </p:nvCxnSpPr>
          <p:spPr>
            <a:xfrm>
              <a:off x="2213313" y="1187571"/>
              <a:ext cx="4208612"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grpSp>
      <p:cxnSp>
        <p:nvCxnSpPr>
          <p:cNvPr id="17" name="直線コネクタ 16">
            <a:extLst>
              <a:ext uri="{FF2B5EF4-FFF2-40B4-BE49-F238E27FC236}">
                <a16:creationId xmlns:a16="http://schemas.microsoft.com/office/drawing/2014/main" id="{99A8D334-01E5-7F8B-B868-DD09AB1E71B3}"/>
              </a:ext>
            </a:extLst>
          </p:cNvPr>
          <p:cNvCxnSpPr>
            <a:cxnSpLocks/>
          </p:cNvCxnSpPr>
          <p:nvPr/>
        </p:nvCxnSpPr>
        <p:spPr>
          <a:xfrm>
            <a:off x="436076" y="9375775"/>
            <a:ext cx="5985849"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93C4F7D9-AD33-C6BE-C776-297EEC81BF19}"/>
              </a:ext>
            </a:extLst>
          </p:cNvPr>
          <p:cNvPicPr>
            <a:picLocks noChangeAspect="1"/>
          </p:cNvPicPr>
          <p:nvPr/>
        </p:nvPicPr>
        <p:blipFill rotWithShape="1">
          <a:blip r:embed="rId5"/>
          <a:srcRect b="52251"/>
          <a:stretch/>
        </p:blipFill>
        <p:spPr>
          <a:xfrm>
            <a:off x="5307978" y="8170161"/>
            <a:ext cx="1267991" cy="1145206"/>
          </a:xfrm>
          <a:prstGeom prst="rect">
            <a:avLst/>
          </a:prstGeom>
        </p:spPr>
      </p:pic>
      <p:sp>
        <p:nvSpPr>
          <p:cNvPr id="21" name="四角形: 角を丸くする 20">
            <a:extLst>
              <a:ext uri="{FF2B5EF4-FFF2-40B4-BE49-F238E27FC236}">
                <a16:creationId xmlns:a16="http://schemas.microsoft.com/office/drawing/2014/main" id="{3CFF2D7D-D65E-72EC-5EC9-2FE63D17FA73}"/>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spTree>
    <p:extLst>
      <p:ext uri="{BB962C8B-B14F-4D97-AF65-F5344CB8AC3E}">
        <p14:creationId xmlns:p14="http://schemas.microsoft.com/office/powerpoint/2010/main" val="3511564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5 </a:t>
            </a:r>
            <a:r>
              <a:rPr kumimoji="1" lang="ja-JP" altLang="en-US" dirty="0"/>
              <a:t>休日出勤</a:t>
            </a:r>
            <a:r>
              <a:rPr kumimoji="1" lang="en-US" altLang="ja-JP" dirty="0"/>
              <a:t>(</a:t>
            </a:r>
            <a:r>
              <a:rPr kumimoji="1" lang="ja-JP" altLang="en-US" dirty="0"/>
              <a:t>代</a:t>
            </a:r>
            <a:r>
              <a:rPr kumimoji="1" lang="en-US" altLang="ja-JP" dirty="0"/>
              <a:t>)</a:t>
            </a:r>
            <a:r>
              <a:rPr kumimoji="1" lang="ja-JP" altLang="en-US" dirty="0"/>
              <a:t>申請を承認する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メニューバーの［申請承認］から、［休日出勤</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代</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5" name="四角形: 角を丸くする 24">
            <a:extLst>
              <a:ext uri="{FF2B5EF4-FFF2-40B4-BE49-F238E27FC236}">
                <a16:creationId xmlns:a16="http://schemas.microsoft.com/office/drawing/2014/main" id="{491C3761-541A-7437-8741-EF265B0EA707}"/>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1" name="図 10">
            <a:extLst>
              <a:ext uri="{FF2B5EF4-FFF2-40B4-BE49-F238E27FC236}">
                <a16:creationId xmlns:a16="http://schemas.microsoft.com/office/drawing/2014/main" id="{867CAB6F-90E5-97B2-C124-FA8371E913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065D50EF-F61F-5C73-CE44-ECD164A6CC58}"/>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3EB6F090-1BD6-6EEC-681E-4E44BCC3DB5A}"/>
              </a:ext>
            </a:extLst>
          </p:cNvPr>
          <p:cNvSpPr/>
          <p:nvPr/>
        </p:nvSpPr>
        <p:spPr>
          <a:xfrm>
            <a:off x="1340434" y="2572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102BBD8-E7B8-822A-CDB4-6704E62B38F3}"/>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2F911143-9515-B70D-F0D3-319A6869EED4}"/>
              </a:ext>
            </a:extLst>
          </p:cNvPr>
          <p:cNvSpPr/>
          <p:nvPr/>
        </p:nvSpPr>
        <p:spPr>
          <a:xfrm>
            <a:off x="1339868" y="2373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013FC948-4773-A605-9EF1-B2E713A8DF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1035"/>
            <a:ext cx="5672090" cy="2717877"/>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69815998-9FE2-26CB-73BE-4BF6DE00CE79}"/>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56DDF4B2-49B8-4CA4-0073-CF5A59CE3CF0}"/>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6550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5 </a:t>
            </a:r>
            <a:r>
              <a:rPr kumimoji="1" lang="ja-JP" altLang="en-US" dirty="0"/>
              <a:t>休日出勤</a:t>
            </a:r>
            <a:r>
              <a:rPr kumimoji="1" lang="en-US" altLang="ja-JP" dirty="0"/>
              <a:t>(</a:t>
            </a:r>
            <a:r>
              <a:rPr kumimoji="1" lang="ja-JP" altLang="en-US" dirty="0"/>
              <a:t>代</a:t>
            </a:r>
            <a:r>
              <a:rPr kumimoji="1" lang="en-US" altLang="ja-JP" dirty="0"/>
              <a:t>)</a:t>
            </a:r>
            <a:r>
              <a:rPr kumimoji="1" lang="ja-JP" altLang="en-US" dirty="0"/>
              <a:t>申請を承認する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53</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31" name="四角形: 角を丸くする 30">
            <a:extLst>
              <a:ext uri="{FF2B5EF4-FFF2-40B4-BE49-F238E27FC236}">
                <a16:creationId xmlns:a16="http://schemas.microsoft.com/office/drawing/2014/main" id="{FDFE7008-6C88-D3DB-2AEE-9B813A66376E}"/>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sp>
        <p:nvSpPr>
          <p:cNvPr id="8" name="四角形: 角を丸くする 7">
            <a:extLst>
              <a:ext uri="{FF2B5EF4-FFF2-40B4-BE49-F238E27FC236}">
                <a16:creationId xmlns:a16="http://schemas.microsoft.com/office/drawing/2014/main" id="{7DDB4BCB-9C44-AC55-ED79-2579754BB55B}"/>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 入れて［選択して承認］をクリックします。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9" name="グラフィックス 8" descr="再生 単色塗りつぶし">
            <a:extLst>
              <a:ext uri="{FF2B5EF4-FFF2-40B4-BE49-F238E27FC236}">
                <a16:creationId xmlns:a16="http://schemas.microsoft.com/office/drawing/2014/main" id="{0505A26A-82D0-F0CD-8C20-2DDAE609CD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10" name="四角形: 角を丸くする 9">
            <a:extLst>
              <a:ext uri="{FF2B5EF4-FFF2-40B4-BE49-F238E27FC236}">
                <a16:creationId xmlns:a16="http://schemas.microsoft.com/office/drawing/2014/main" id="{ACF4C60D-1994-7197-2D9A-0D79A6CC3162}"/>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図 10">
            <a:extLst>
              <a:ext uri="{FF2B5EF4-FFF2-40B4-BE49-F238E27FC236}">
                <a16:creationId xmlns:a16="http://schemas.microsoft.com/office/drawing/2014/main" id="{D7F7C9B8-B43B-6A6E-84EA-0F5956706F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CE181896-6BFF-A41D-5691-7F9B7C9A7186}"/>
              </a:ext>
            </a:extLst>
          </p:cNvPr>
          <p:cNvSpPr/>
          <p:nvPr/>
        </p:nvSpPr>
        <p:spPr>
          <a:xfrm>
            <a:off x="779619" y="26977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AC4B004-8B19-01A5-C96F-EAA75CA562CF}"/>
              </a:ext>
            </a:extLst>
          </p:cNvPr>
          <p:cNvSpPr/>
          <p:nvPr/>
        </p:nvSpPr>
        <p:spPr>
          <a:xfrm>
            <a:off x="2961061" y="42154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1486A6BA-377F-6E2D-A640-A0783839C794}"/>
              </a:ext>
            </a:extLst>
          </p:cNvPr>
          <p:cNvSpPr/>
          <p:nvPr/>
        </p:nvSpPr>
        <p:spPr>
          <a:xfrm>
            <a:off x="580569" y="2517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15BC7AD0-F1D2-B859-E946-32CF22D312FC}"/>
              </a:ext>
            </a:extLst>
          </p:cNvPr>
          <p:cNvSpPr/>
          <p:nvPr/>
        </p:nvSpPr>
        <p:spPr>
          <a:xfrm>
            <a:off x="2733416" y="4106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A6AD371F-BA37-9BF0-6474-4DCD91B9493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6775" y="5951035"/>
            <a:ext cx="5684448" cy="2717877"/>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743239FE-6DEC-8CF4-3591-E1E406426F2D}"/>
              </a:ext>
            </a:extLst>
          </p:cNvPr>
          <p:cNvSpPr/>
          <p:nvPr/>
        </p:nvSpPr>
        <p:spPr>
          <a:xfrm>
            <a:off x="3117513" y="6937375"/>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683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6 </a:t>
            </a:r>
            <a:r>
              <a:rPr kumimoji="1" lang="ja-JP" altLang="en-US" dirty="0"/>
              <a:t>残業管理を承認する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54</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メニューバーの［申請承認］から、［残業管理］をクリックします。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2" name="四角形: 角を丸くする 11">
            <a:extLst>
              <a:ext uri="{FF2B5EF4-FFF2-40B4-BE49-F238E27FC236}">
                <a16:creationId xmlns:a16="http://schemas.microsoft.com/office/drawing/2014/main" id="{9B6DF608-BAF1-FBCB-B6D6-53BDBA7D808A}"/>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1" name="図 10">
            <a:extLst>
              <a:ext uri="{FF2B5EF4-FFF2-40B4-BE49-F238E27FC236}">
                <a16:creationId xmlns:a16="http://schemas.microsoft.com/office/drawing/2014/main" id="{7EE8978D-F316-5994-042B-13943293E6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3" name="四角形: 角を丸くする 12">
            <a:extLst>
              <a:ext uri="{FF2B5EF4-FFF2-40B4-BE49-F238E27FC236}">
                <a16:creationId xmlns:a16="http://schemas.microsoft.com/office/drawing/2014/main" id="{1EE31649-1FCD-28F4-9051-211B00D62C13}"/>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3839423C-4E91-ED30-5F10-B913B51C04BD}"/>
              </a:ext>
            </a:extLst>
          </p:cNvPr>
          <p:cNvSpPr/>
          <p:nvPr/>
        </p:nvSpPr>
        <p:spPr>
          <a:xfrm>
            <a:off x="1340434" y="30984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66B8E757-B8D6-5312-8D49-4042748DDCDA}"/>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楕円 15">
            <a:extLst>
              <a:ext uri="{FF2B5EF4-FFF2-40B4-BE49-F238E27FC236}">
                <a16:creationId xmlns:a16="http://schemas.microsoft.com/office/drawing/2014/main" id="{30032A47-1A21-1914-F386-76232C63AF14}"/>
              </a:ext>
            </a:extLst>
          </p:cNvPr>
          <p:cNvSpPr/>
          <p:nvPr/>
        </p:nvSpPr>
        <p:spPr>
          <a:xfrm>
            <a:off x="1339868" y="2898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803AD9DA-8123-356E-3B09-67746DDC80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8421"/>
            <a:ext cx="5672090" cy="2703105"/>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C40908B6-DA73-F7EA-BC97-A5B2C20AD998}"/>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621404C-0DEB-9C9F-C10C-EAF79364D492}"/>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2103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6 </a:t>
            </a:r>
            <a:r>
              <a:rPr kumimoji="1" lang="ja-JP" altLang="en-US" dirty="0"/>
              <a:t>残業管理を承認する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55</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4" name="四角形: 角を丸くする 3">
            <a:extLst>
              <a:ext uri="{FF2B5EF4-FFF2-40B4-BE49-F238E27FC236}">
                <a16:creationId xmlns:a16="http://schemas.microsoft.com/office/drawing/2014/main" id="{BF40BFC4-8FBB-8CEB-D500-FA2F6489920B}"/>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a:t>
            </a:r>
            <a:r>
              <a:rPr lang="ja-JP" altLang="en-US" sz="1100" dirty="0">
                <a:solidFill>
                  <a:srgbClr val="333333"/>
                </a:solidFill>
                <a:latin typeface="HG丸ｺﾞｼｯｸM-PRO" panose="020F0600000000000000" pitchFamily="50" charset="-128"/>
                <a:ea typeface="HG丸ｺﾞｼｯｸM-PRO" panose="020F0600000000000000" pitchFamily="50" charset="-128"/>
              </a:rPr>
              <a:t>入れて</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［選択して承認］をクリックします。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8" name="グラフィックス 7" descr="再生 単色塗りつぶし">
            <a:extLst>
              <a:ext uri="{FF2B5EF4-FFF2-40B4-BE49-F238E27FC236}">
                <a16:creationId xmlns:a16="http://schemas.microsoft.com/office/drawing/2014/main" id="{1FF6D4E2-F144-6D52-AF37-502894CF2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9" name="四角形: 角を丸くする 8">
            <a:extLst>
              <a:ext uri="{FF2B5EF4-FFF2-40B4-BE49-F238E27FC236}">
                <a16:creationId xmlns:a16="http://schemas.microsoft.com/office/drawing/2014/main" id="{C2A33063-BC24-E09B-D686-7B000573E8C5}"/>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承認する場合は、承認する範囲を決定できます。</a:t>
            </a:r>
          </a:p>
          <a:p>
            <a:pPr>
              <a:lnSpc>
                <a:spcPct val="150000"/>
              </a:lnSpc>
            </a:pPr>
            <a:endParaRPr lang="ja-JP" altLang="en-US" sz="1100" i="0" dirty="0">
              <a:solidFill>
                <a:srgbClr val="333333"/>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10" name="四角形: 角を丸くする 9">
            <a:extLst>
              <a:ext uri="{FF2B5EF4-FFF2-40B4-BE49-F238E27FC236}">
                <a16:creationId xmlns:a16="http://schemas.microsoft.com/office/drawing/2014/main" id="{7B67D365-EC3E-1B04-8048-BF226B0D1994}"/>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2" name="図 11">
            <a:extLst>
              <a:ext uri="{FF2B5EF4-FFF2-40B4-BE49-F238E27FC236}">
                <a16:creationId xmlns:a16="http://schemas.microsoft.com/office/drawing/2014/main" id="{0612295F-B8FE-F94D-FF9D-10DCEA8BF8F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FFDD9E90-FB5A-01D2-4C80-85991218FF7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8368" y="5958421"/>
            <a:ext cx="5641262" cy="2703105"/>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EB85F820-1252-D48F-81ED-C13DB6526F26}"/>
              </a:ext>
            </a:extLst>
          </p:cNvPr>
          <p:cNvSpPr/>
          <p:nvPr/>
        </p:nvSpPr>
        <p:spPr>
          <a:xfrm>
            <a:off x="814929" y="35083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FEE9D23-01FA-340E-3007-DE5540D4A712}"/>
              </a:ext>
            </a:extLst>
          </p:cNvPr>
          <p:cNvSpPr/>
          <p:nvPr/>
        </p:nvSpPr>
        <p:spPr>
          <a:xfrm>
            <a:off x="2961061" y="39222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BDD2BFAE-CD58-84A4-F009-909E8AC6E77A}"/>
              </a:ext>
            </a:extLst>
          </p:cNvPr>
          <p:cNvSpPr/>
          <p:nvPr/>
        </p:nvSpPr>
        <p:spPr>
          <a:xfrm>
            <a:off x="615879" y="3328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楕円 16">
            <a:extLst>
              <a:ext uri="{FF2B5EF4-FFF2-40B4-BE49-F238E27FC236}">
                <a16:creationId xmlns:a16="http://schemas.microsoft.com/office/drawing/2014/main" id="{AD5A2641-3E11-476E-C095-84015DC3EEA6}"/>
              </a:ext>
            </a:extLst>
          </p:cNvPr>
          <p:cNvSpPr/>
          <p:nvPr/>
        </p:nvSpPr>
        <p:spPr>
          <a:xfrm>
            <a:off x="2733416" y="3813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四角形: 角を丸くする 17">
            <a:extLst>
              <a:ext uri="{FF2B5EF4-FFF2-40B4-BE49-F238E27FC236}">
                <a16:creationId xmlns:a16="http://schemas.microsoft.com/office/drawing/2014/main" id="{A5AEEBD3-9C27-E827-FBD0-0FAFEBF91200}"/>
              </a:ext>
            </a:extLst>
          </p:cNvPr>
          <p:cNvSpPr/>
          <p:nvPr/>
        </p:nvSpPr>
        <p:spPr>
          <a:xfrm>
            <a:off x="3117513" y="6937375"/>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6057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7 </a:t>
            </a:r>
            <a:r>
              <a:rPr kumimoji="1" lang="ja-JP" altLang="en-US" dirty="0"/>
              <a:t>打刻管理を承認する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メニューバーの［申請承認］から、［打刻管理］をクリックします。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1" name="四角形: 角を丸くする 10">
            <a:extLst>
              <a:ext uri="{FF2B5EF4-FFF2-40B4-BE49-F238E27FC236}">
                <a16:creationId xmlns:a16="http://schemas.microsoft.com/office/drawing/2014/main" id="{D672D5B7-87A8-6A9A-643C-1184987D86D8}"/>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2" name="図 11">
            <a:extLst>
              <a:ext uri="{FF2B5EF4-FFF2-40B4-BE49-F238E27FC236}">
                <a16:creationId xmlns:a16="http://schemas.microsoft.com/office/drawing/2014/main" id="{ABEC9DAF-CF0D-3692-0B18-664A9AFD3D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3" name="四角形: 角を丸くする 12">
            <a:extLst>
              <a:ext uri="{FF2B5EF4-FFF2-40B4-BE49-F238E27FC236}">
                <a16:creationId xmlns:a16="http://schemas.microsoft.com/office/drawing/2014/main" id="{3384CD47-244A-3F7F-328E-EE8CD5E3DA55}"/>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38AFB17-2ABC-0FC2-D0B0-2F99E5677014}"/>
              </a:ext>
            </a:extLst>
          </p:cNvPr>
          <p:cNvSpPr/>
          <p:nvPr/>
        </p:nvSpPr>
        <p:spPr>
          <a:xfrm>
            <a:off x="1340434" y="2953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779D4C74-5D87-F752-418D-ABD0588B9169}"/>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楕円 15">
            <a:extLst>
              <a:ext uri="{FF2B5EF4-FFF2-40B4-BE49-F238E27FC236}">
                <a16:creationId xmlns:a16="http://schemas.microsoft.com/office/drawing/2014/main" id="{6C66F80C-9D4C-0425-1440-FE8971B15CCB}"/>
              </a:ext>
            </a:extLst>
          </p:cNvPr>
          <p:cNvSpPr/>
          <p:nvPr/>
        </p:nvSpPr>
        <p:spPr>
          <a:xfrm>
            <a:off x="1339868" y="2754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423CF26E-39FA-C70D-48C3-578932510F1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6050" y="5958421"/>
            <a:ext cx="5665897" cy="2703105"/>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6F0DE94C-DB61-BE9B-F4C4-DBA1FF4DC3C7}"/>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E8FBA697-616C-C7F2-696B-DBFD971329EA}"/>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2788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7 </a:t>
            </a:r>
            <a:r>
              <a:rPr kumimoji="1" lang="ja-JP" altLang="en-US" dirty="0"/>
              <a:t>打刻管理を承認する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8" name="四角形: 角を丸くする 7">
            <a:extLst>
              <a:ext uri="{FF2B5EF4-FFF2-40B4-BE49-F238E27FC236}">
                <a16:creationId xmlns:a16="http://schemas.microsoft.com/office/drawing/2014/main" id="{031BBE6B-1BDC-A00C-690F-805274A4C0C9}"/>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sp>
        <p:nvSpPr>
          <p:cNvPr id="11" name="四角形: 角を丸くする 10">
            <a:extLst>
              <a:ext uri="{FF2B5EF4-FFF2-40B4-BE49-F238E27FC236}">
                <a16:creationId xmlns:a16="http://schemas.microsoft.com/office/drawing/2014/main" id="{4D079246-E765-BC51-B7B4-9FE94439906B}"/>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該当する申請にチェックを入れて［選択して承認］をクリックします。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92617307-A171-8E87-C282-91D470AF34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13" name="四角形: 角を丸くする 12">
            <a:extLst>
              <a:ext uri="{FF2B5EF4-FFF2-40B4-BE49-F238E27FC236}">
                <a16:creationId xmlns:a16="http://schemas.microsoft.com/office/drawing/2014/main" id="{0F726921-4746-384D-1CA9-CA97C8C0F646}"/>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承認する場合は、承認する範囲を決定できます。</a:t>
            </a:r>
          </a:p>
          <a:p>
            <a:pPr>
              <a:lnSpc>
                <a:spcPct val="150000"/>
              </a:lnSpc>
            </a:pPr>
            <a:endParaRPr lang="ja-JP" altLang="en-US" sz="1100" i="0" dirty="0">
              <a:solidFill>
                <a:srgbClr val="333333"/>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4" name="図 13">
            <a:extLst>
              <a:ext uri="{FF2B5EF4-FFF2-40B4-BE49-F238E27FC236}">
                <a16:creationId xmlns:a16="http://schemas.microsoft.com/office/drawing/2014/main" id="{D1331DD6-92B3-36DD-D0F4-34FF27F849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7945" y="1673180"/>
            <a:ext cx="5728735" cy="2745019"/>
          </a:xfrm>
          <a:prstGeom prst="rect">
            <a:avLst/>
          </a:prstGeom>
          <a:effectLst>
            <a:outerShdw blurRad="63500" sx="102000" sy="102000" algn="ctr" rotWithShape="0">
              <a:prstClr val="black">
                <a:alpha val="40000"/>
              </a:prstClr>
            </a:outerShdw>
          </a:effectLst>
        </p:spPr>
      </p:pic>
      <p:pic>
        <p:nvPicPr>
          <p:cNvPr id="15" name="図 14">
            <a:extLst>
              <a:ext uri="{FF2B5EF4-FFF2-40B4-BE49-F238E27FC236}">
                <a16:creationId xmlns:a16="http://schemas.microsoft.com/office/drawing/2014/main" id="{CE5EA273-EA64-47C5-0E6B-922D75D3FC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8368" y="5958421"/>
            <a:ext cx="5641262" cy="2703104"/>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B7A004B4-73A0-3DED-34DD-A113D7060EFB}"/>
              </a:ext>
            </a:extLst>
          </p:cNvPr>
          <p:cNvSpPr/>
          <p:nvPr/>
        </p:nvSpPr>
        <p:spPr>
          <a:xfrm>
            <a:off x="814929" y="35083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716E279F-E86B-758A-AF68-FBFA3E9CC1C6}"/>
              </a:ext>
            </a:extLst>
          </p:cNvPr>
          <p:cNvSpPr/>
          <p:nvPr/>
        </p:nvSpPr>
        <p:spPr>
          <a:xfrm>
            <a:off x="2961061" y="37698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C3C4C14E-B534-9282-C2DF-57221713A4DD}"/>
              </a:ext>
            </a:extLst>
          </p:cNvPr>
          <p:cNvSpPr/>
          <p:nvPr/>
        </p:nvSpPr>
        <p:spPr>
          <a:xfrm>
            <a:off x="615879" y="3328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楕円 18">
            <a:extLst>
              <a:ext uri="{FF2B5EF4-FFF2-40B4-BE49-F238E27FC236}">
                <a16:creationId xmlns:a16="http://schemas.microsoft.com/office/drawing/2014/main" id="{A40FDFD7-4C4B-16E3-7EE1-8A2AB099F477}"/>
              </a:ext>
            </a:extLst>
          </p:cNvPr>
          <p:cNvSpPr/>
          <p:nvPr/>
        </p:nvSpPr>
        <p:spPr>
          <a:xfrm>
            <a:off x="2733416" y="3660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四角形: 角を丸くする 19">
            <a:extLst>
              <a:ext uri="{FF2B5EF4-FFF2-40B4-BE49-F238E27FC236}">
                <a16:creationId xmlns:a16="http://schemas.microsoft.com/office/drawing/2014/main" id="{C3FFCCC4-42DB-8120-ADD1-88891E83D14A}"/>
              </a:ext>
            </a:extLst>
          </p:cNvPr>
          <p:cNvSpPr/>
          <p:nvPr/>
        </p:nvSpPr>
        <p:spPr>
          <a:xfrm>
            <a:off x="3117513" y="6937375"/>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1692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4</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3962029"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各種申請の否認</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800" dirty="0">
                <a:effectLst/>
                <a:latin typeface="HG丸ｺﾞｼｯｸM-PRO" panose="020F0600000000000000" pitchFamily="50" charset="-128"/>
                <a:ea typeface="HG丸ｺﾞｼｯｸM-PRO" panose="020F0600000000000000" pitchFamily="50" charset="-128"/>
              </a:rPr>
              <a:t>従業員が提出した各種申請を管理者が否認する方法を紹介します。</a:t>
            </a:r>
            <a:endParaRPr lang="ja-JP" altLang="en-US" sz="18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18759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1 </a:t>
            </a:r>
            <a:r>
              <a:rPr kumimoji="1" lang="ja-JP" altLang="en-US" dirty="0"/>
              <a:t>打刻修正申請を否認する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59</a:t>
            </a:fld>
            <a:endParaRPr lang="ja-JP" altLang="en-US" dirty="0"/>
          </a:p>
        </p:txBody>
      </p:sp>
      <p:grpSp>
        <p:nvGrpSpPr>
          <p:cNvPr id="2" name="グループ化 1">
            <a:extLst>
              <a:ext uri="{FF2B5EF4-FFF2-40B4-BE49-F238E27FC236}">
                <a16:creationId xmlns:a16="http://schemas.microsoft.com/office/drawing/2014/main" id="{09FA8904-EC36-5D05-68F1-CE768CCABAC0}"/>
              </a:ext>
            </a:extLst>
          </p:cNvPr>
          <p:cNvGrpSpPr/>
          <p:nvPr/>
        </p:nvGrpSpPr>
        <p:grpSpPr>
          <a:xfrm>
            <a:off x="369000" y="950400"/>
            <a:ext cx="6120000" cy="4004501"/>
            <a:chOff x="369000" y="950400"/>
            <a:chExt cx="6120000" cy="4004501"/>
          </a:xfrm>
        </p:grpSpPr>
        <p:sp>
          <p:nvSpPr>
            <p:cNvPr id="4" name="四角形: 角を丸くする 3">
              <a:extLst>
                <a:ext uri="{FF2B5EF4-FFF2-40B4-BE49-F238E27FC236}">
                  <a16:creationId xmlns:a16="http://schemas.microsoft.com/office/drawing/2014/main" id="{0A1B7E6C-2A59-7207-D0C6-098F8FF2536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メニューバーの［申請承認］から、［打刻修正承認］をクリックします。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C613EFEF-3FE6-34FF-A8CF-7DF292C1C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20" name="テキスト プレースホルダー 1">
            <a:extLst>
              <a:ext uri="{FF2B5EF4-FFF2-40B4-BE49-F238E27FC236}">
                <a16:creationId xmlns:a16="http://schemas.microsoft.com/office/drawing/2014/main" id="{8DD1DF64-39E5-609D-A234-38036AC3779F}"/>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4"/>
              </a:rPr>
              <a:t>こちら</a:t>
            </a:r>
            <a:endParaRPr kumimoji="1" lang="ja-JP" altLang="en-US" dirty="0"/>
          </a:p>
        </p:txBody>
      </p:sp>
      <p:sp>
        <p:nvSpPr>
          <p:cNvPr id="17" name="四角形: 角を丸くする 16">
            <a:extLst>
              <a:ext uri="{FF2B5EF4-FFF2-40B4-BE49-F238E27FC236}">
                <a16:creationId xmlns:a16="http://schemas.microsoft.com/office/drawing/2014/main" id="{55FC91D1-FDC2-D590-2080-EAA1CBF2D843}"/>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6" name="図 5">
            <a:extLst>
              <a:ext uri="{FF2B5EF4-FFF2-40B4-BE49-F238E27FC236}">
                <a16:creationId xmlns:a16="http://schemas.microsoft.com/office/drawing/2014/main" id="{CBB8D703-ABAB-A059-D867-61A01434D7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8668"/>
          <a:stretch/>
        </p:blipFill>
        <p:spPr>
          <a:xfrm>
            <a:off x="548434" y="1673181"/>
            <a:ext cx="5747759" cy="1958078"/>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70BF56F5-62A5-A7F5-C069-2C46F54DAE8C}"/>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90D7BD7-D88B-686B-3E72-F7094B6CA75C}"/>
              </a:ext>
            </a:extLst>
          </p:cNvPr>
          <p:cNvSpPr/>
          <p:nvPr/>
        </p:nvSpPr>
        <p:spPr>
          <a:xfrm>
            <a:off x="1340434" y="1810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7C46D6A6-201A-A724-CFAE-B913310DC6C3}"/>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楕円 11">
            <a:extLst>
              <a:ext uri="{FF2B5EF4-FFF2-40B4-BE49-F238E27FC236}">
                <a16:creationId xmlns:a16="http://schemas.microsoft.com/office/drawing/2014/main" id="{E46CB0DD-2C16-8E38-B8D0-4CD76502175F}"/>
              </a:ext>
            </a:extLst>
          </p:cNvPr>
          <p:cNvSpPr/>
          <p:nvPr/>
        </p:nvSpPr>
        <p:spPr>
          <a:xfrm>
            <a:off x="1339868" y="1611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3" name="グループ化 12">
            <a:extLst>
              <a:ext uri="{FF2B5EF4-FFF2-40B4-BE49-F238E27FC236}">
                <a16:creationId xmlns:a16="http://schemas.microsoft.com/office/drawing/2014/main" id="{242AC5DD-115F-52DC-84C3-3F6DA123F515}"/>
              </a:ext>
            </a:extLst>
          </p:cNvPr>
          <p:cNvGrpSpPr/>
          <p:nvPr/>
        </p:nvGrpSpPr>
        <p:grpSpPr>
          <a:xfrm>
            <a:off x="369000" y="5184775"/>
            <a:ext cx="6120000" cy="4004501"/>
            <a:chOff x="369000" y="950400"/>
            <a:chExt cx="6120000" cy="4004501"/>
          </a:xfrm>
        </p:grpSpPr>
        <p:sp>
          <p:nvSpPr>
            <p:cNvPr id="15" name="四角形: 角を丸くする 14">
              <a:extLst>
                <a:ext uri="{FF2B5EF4-FFF2-40B4-BE49-F238E27FC236}">
                  <a16:creationId xmlns:a16="http://schemas.microsoft.com/office/drawing/2014/main" id="{BD189150-DBEF-369F-889E-FD41E4E27CC3}"/>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6" name="グラフィックス 15" descr="再生 単色塗りつぶし">
              <a:extLst>
                <a:ext uri="{FF2B5EF4-FFF2-40B4-BE49-F238E27FC236}">
                  <a16:creationId xmlns:a16="http://schemas.microsoft.com/office/drawing/2014/main" id="{315401A7-0C56-1586-3290-970C81A993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22" name="図 21">
            <a:extLst>
              <a:ext uri="{FF2B5EF4-FFF2-40B4-BE49-F238E27FC236}">
                <a16:creationId xmlns:a16="http://schemas.microsoft.com/office/drawing/2014/main" id="{7C1CBC51-CB9B-E5DA-F5CE-C7E8909B23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0568" y="5944786"/>
            <a:ext cx="5696862" cy="2730377"/>
          </a:xfrm>
          <a:prstGeom prst="rect">
            <a:avLst/>
          </a:prstGeom>
          <a:effectLst>
            <a:outerShdw blurRad="63500" sx="102000" sy="102000" algn="ctr" rotWithShape="0">
              <a:prstClr val="black">
                <a:alpha val="40000"/>
              </a:prstClr>
            </a:outerShdw>
          </a:effectLst>
        </p:spPr>
      </p:pic>
      <p:sp>
        <p:nvSpPr>
          <p:cNvPr id="23" name="四角形: 角を丸くする 22">
            <a:extLst>
              <a:ext uri="{FF2B5EF4-FFF2-40B4-BE49-F238E27FC236}">
                <a16:creationId xmlns:a16="http://schemas.microsoft.com/office/drawing/2014/main" id="{41D3AF77-C2E3-AC50-5DE9-EB2A68235212}"/>
              </a:ext>
            </a:extLst>
          </p:cNvPr>
          <p:cNvSpPr/>
          <p:nvPr/>
        </p:nvSpPr>
        <p:spPr>
          <a:xfrm>
            <a:off x="3186000" y="7388297"/>
            <a:ext cx="6240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E45AF4A2-D712-8AA1-6022-B8A5CA2AE681}"/>
              </a:ext>
            </a:extLst>
          </p:cNvPr>
          <p:cNvSpPr/>
          <p:nvPr/>
        </p:nvSpPr>
        <p:spPr>
          <a:xfrm>
            <a:off x="767509" y="6556375"/>
            <a:ext cx="5493591" cy="76200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EC2138A3-1006-7003-A86D-973CC4AAB788}"/>
              </a:ext>
            </a:extLst>
          </p:cNvPr>
          <p:cNvGrpSpPr/>
          <p:nvPr/>
        </p:nvGrpSpPr>
        <p:grpSpPr>
          <a:xfrm>
            <a:off x="459000" y="3813175"/>
            <a:ext cx="5940000" cy="653929"/>
            <a:chOff x="-64164" y="4320905"/>
            <a:chExt cx="6289410" cy="854604"/>
          </a:xfrm>
        </p:grpSpPr>
        <p:sp>
          <p:nvSpPr>
            <p:cNvPr id="10" name="四角形: 角を丸くする 9">
              <a:extLst>
                <a:ext uri="{FF2B5EF4-FFF2-40B4-BE49-F238E27FC236}">
                  <a16:creationId xmlns:a16="http://schemas.microsoft.com/office/drawing/2014/main" id="{0099C51A-0FC9-7F0E-D0BA-57A5C9DB549E}"/>
                </a:ext>
              </a:extLst>
            </p:cNvPr>
            <p:cNvSpPr/>
            <p:nvPr/>
          </p:nvSpPr>
          <p:spPr>
            <a:xfrm>
              <a:off x="-64164" y="4462285"/>
              <a:ext cx="6289410" cy="713224"/>
            </a:xfrm>
            <a:prstGeom prst="roundRect">
              <a:avLst>
                <a:gd name="adj" fmla="val 13000"/>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打刻修正申請は承認後の否認はできません。</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再度申請をおこなうように伝えるか</a:t>
              </a:r>
              <a:r>
                <a:rPr lang="ja-JP" altLang="en-US" sz="1100" dirty="0">
                  <a:solidFill>
                    <a:srgbClr val="FF0000"/>
                  </a:solidFill>
                  <a:latin typeface="HG丸ｺﾞｼｯｸM-PRO" panose="020F0600000000000000" pitchFamily="50" charset="-128"/>
                  <a:ea typeface="HG丸ｺﾞｼｯｸM-PRO" panose="020F0600000000000000" pitchFamily="50" charset="-128"/>
                  <a:hlinkClick r:id="rId7" action="ppaction://hlinksldjump"/>
                </a:rPr>
                <a:t>実績</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を管理者が編集してください。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2F388BAA-49E0-A7E1-544B-26B4FA8B7233}"/>
                </a:ext>
              </a:extLst>
            </p:cNvPr>
            <p:cNvGrpSpPr/>
            <p:nvPr/>
          </p:nvGrpSpPr>
          <p:grpSpPr>
            <a:xfrm>
              <a:off x="106920" y="4320905"/>
              <a:ext cx="699405" cy="203107"/>
              <a:chOff x="49770" y="4320905"/>
              <a:chExt cx="699405" cy="203107"/>
            </a:xfrm>
          </p:grpSpPr>
          <p:sp>
            <p:nvSpPr>
              <p:cNvPr id="18" name="正方形/長方形 17">
                <a:extLst>
                  <a:ext uri="{FF2B5EF4-FFF2-40B4-BE49-F238E27FC236}">
                    <a16:creationId xmlns:a16="http://schemas.microsoft.com/office/drawing/2014/main" id="{67D3F56F-4969-D5D2-5FE3-2B607C42A709}"/>
                  </a:ext>
                </a:extLst>
              </p:cNvPr>
              <p:cNvSpPr/>
              <p:nvPr/>
            </p:nvSpPr>
            <p:spPr>
              <a:xfrm>
                <a:off x="49770" y="4320905"/>
                <a:ext cx="699405" cy="2031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9" name="グラフィックス 18" descr="警告 単色塗りつぶし">
                <a:extLst>
                  <a:ext uri="{FF2B5EF4-FFF2-40B4-BE49-F238E27FC236}">
                    <a16:creationId xmlns:a16="http://schemas.microsoft.com/office/drawing/2014/main" id="{802F570D-3161-F113-1DA4-589EA320D8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6411" y="4320905"/>
                <a:ext cx="203108" cy="203107"/>
              </a:xfrm>
              <a:prstGeom prst="rect">
                <a:avLst/>
              </a:prstGeom>
            </p:spPr>
          </p:pic>
        </p:grpSp>
      </p:grpSp>
    </p:spTree>
    <p:extLst>
      <p:ext uri="{BB962C8B-B14F-4D97-AF65-F5344CB8AC3E}">
        <p14:creationId xmlns:p14="http://schemas.microsoft.com/office/powerpoint/2010/main" val="300465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1</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3962029"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1210588"/>
          </a:xfrm>
          <a:prstGeom prst="rect">
            <a:avLst/>
          </a:prstGeom>
          <a:noFill/>
        </p:spPr>
        <p:txBody>
          <a:bodyPr wrap="square" rtlCol="0">
            <a:spAutoFit/>
          </a:bodyPr>
          <a:lstStyle/>
          <a:p>
            <a:pPr marL="12700">
              <a:lnSpc>
                <a:spcPts val="1830"/>
              </a:lnSpc>
              <a:spcBef>
                <a:spcPts val="1235"/>
              </a:spcBef>
            </a:pP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本章では、推</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奨</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する動作</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環</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境や基</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操作に</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つ</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いて説明しま</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す</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en-US"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spcBef>
                <a:spcPts val="805"/>
              </a:spcBef>
            </a:pP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ご</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利</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用の際</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に</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は、必ず</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お</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読みく</a:t>
            </a:r>
            <a:r>
              <a:rPr lang="ja-JP" altLang="en-US" spc="2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だ</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さ</a:t>
            </a:r>
            <a:r>
              <a:rPr lang="ja-JP" altLang="en-US" spc="1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い</a:t>
            </a:r>
            <a:r>
              <a:rPr lang="ja-JP" altLang="en-US" spc="-1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endParaRPr lang="ja-JP" altLang="en-US"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0" lvl="0" indent="0" rtl="0">
              <a:lnSpc>
                <a:spcPct val="100000"/>
              </a:lnSpc>
              <a:spcBef>
                <a:spcPts val="0"/>
              </a:spcBef>
              <a:spcAft>
                <a:spcPts val="0"/>
              </a:spcAft>
              <a:buClr>
                <a:srgbClr val="3F3F3F"/>
              </a:buClr>
              <a:buSzPts val="1800"/>
              <a:buNone/>
            </a:pP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4897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1 </a:t>
            </a:r>
            <a:r>
              <a:rPr kumimoji="1" lang="ja-JP" altLang="en-US" dirty="0"/>
              <a:t>打刻修正申請を否認する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60</a:t>
            </a:fld>
            <a:endParaRPr lang="ja-JP" altLang="en-US" dirty="0"/>
          </a:p>
        </p:txBody>
      </p:sp>
      <p:grpSp>
        <p:nvGrpSpPr>
          <p:cNvPr id="2" name="グループ化 1">
            <a:extLst>
              <a:ext uri="{FF2B5EF4-FFF2-40B4-BE49-F238E27FC236}">
                <a16:creationId xmlns:a16="http://schemas.microsoft.com/office/drawing/2014/main" id="{09FA8904-EC36-5D05-68F1-CE768CCABAC0}"/>
              </a:ext>
            </a:extLst>
          </p:cNvPr>
          <p:cNvGrpSpPr/>
          <p:nvPr/>
        </p:nvGrpSpPr>
        <p:grpSpPr>
          <a:xfrm>
            <a:off x="369000" y="950400"/>
            <a:ext cx="6120000" cy="4004501"/>
            <a:chOff x="369000" y="950400"/>
            <a:chExt cx="6120000" cy="4004501"/>
          </a:xfrm>
        </p:grpSpPr>
        <p:sp>
          <p:nvSpPr>
            <p:cNvPr id="4" name="四角形: 角を丸くする 3">
              <a:extLst>
                <a:ext uri="{FF2B5EF4-FFF2-40B4-BE49-F238E27FC236}">
                  <a16:creationId xmlns:a16="http://schemas.microsoft.com/office/drawing/2014/main" id="{0A1B7E6C-2A59-7207-D0C6-098F8FF2536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a:t>
              </a:r>
              <a:r>
                <a:rPr lang="ja-JP" altLang="en-US" sz="1100" dirty="0">
                  <a:solidFill>
                    <a:srgbClr val="333333"/>
                  </a:solidFill>
                  <a:latin typeface="HG丸ｺﾞｼｯｸM-PRO" panose="020F0600000000000000" pitchFamily="50" charset="-128"/>
                  <a:ea typeface="HG丸ｺﾞｼｯｸM-PRO" panose="020F0600000000000000" pitchFamily="50" charset="-128"/>
                </a:rPr>
                <a:t>［選択し否認］</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C613EFEF-3FE6-34FF-A8CF-7DF292C1C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20" name="テキスト プレースホルダー 1">
            <a:extLst>
              <a:ext uri="{FF2B5EF4-FFF2-40B4-BE49-F238E27FC236}">
                <a16:creationId xmlns:a16="http://schemas.microsoft.com/office/drawing/2014/main" id="{8DD1DF64-39E5-609D-A234-38036AC3779F}"/>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4"/>
              </a:rPr>
              <a:t>こちら</a:t>
            </a:r>
            <a:endParaRPr kumimoji="1" lang="ja-JP" altLang="en-US" dirty="0"/>
          </a:p>
        </p:txBody>
      </p:sp>
      <p:sp>
        <p:nvSpPr>
          <p:cNvPr id="17" name="四角形: 角を丸くする 16">
            <a:extLst>
              <a:ext uri="{FF2B5EF4-FFF2-40B4-BE49-F238E27FC236}">
                <a16:creationId xmlns:a16="http://schemas.microsoft.com/office/drawing/2014/main" id="{55FC91D1-FDC2-D590-2080-EAA1CBF2D843}"/>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sp>
        <p:nvSpPr>
          <p:cNvPr id="7" name="四角形: 角を丸くする 6">
            <a:extLst>
              <a:ext uri="{FF2B5EF4-FFF2-40B4-BE49-F238E27FC236}">
                <a16:creationId xmlns:a16="http://schemas.microsoft.com/office/drawing/2014/main" id="{3C7EA1DD-E82E-E270-ACBB-63F745C57C3A}"/>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図 5">
            <a:extLst>
              <a:ext uri="{FF2B5EF4-FFF2-40B4-BE49-F238E27FC236}">
                <a16:creationId xmlns:a16="http://schemas.microsoft.com/office/drawing/2014/main" id="{195FBAC3-F37C-0663-7202-B99DDB3A78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74C844E4-0748-1AE3-749E-CB2615385B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0568" y="5952519"/>
            <a:ext cx="5696862" cy="2714910"/>
          </a:xfrm>
          <a:prstGeom prst="rect">
            <a:avLst/>
          </a:prstGeom>
          <a:effectLst>
            <a:outerShdw blurRad="63500" sx="102000" sy="102000" algn="ctr" rotWithShape="0">
              <a:prstClr val="black">
                <a:alpha val="40000"/>
              </a:prstClr>
            </a:outerShdw>
          </a:effectLst>
        </p:spPr>
      </p:pic>
      <p:sp>
        <p:nvSpPr>
          <p:cNvPr id="10" name="四角形: 角を丸くする 9">
            <a:extLst>
              <a:ext uri="{FF2B5EF4-FFF2-40B4-BE49-F238E27FC236}">
                <a16:creationId xmlns:a16="http://schemas.microsoft.com/office/drawing/2014/main" id="{02EE6FBD-B083-393C-181D-1147D9489247}"/>
              </a:ext>
            </a:extLst>
          </p:cNvPr>
          <p:cNvSpPr/>
          <p:nvPr/>
        </p:nvSpPr>
        <p:spPr>
          <a:xfrm>
            <a:off x="770093" y="2928690"/>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CAD65BD1-103D-317B-A95C-952F8A343BB2}"/>
              </a:ext>
            </a:extLst>
          </p:cNvPr>
          <p:cNvSpPr/>
          <p:nvPr/>
        </p:nvSpPr>
        <p:spPr>
          <a:xfrm>
            <a:off x="3124200" y="6937375"/>
            <a:ext cx="304800" cy="14160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BC492FA-D099-2E48-4316-457AE621747D}"/>
              </a:ext>
            </a:extLst>
          </p:cNvPr>
          <p:cNvSpPr/>
          <p:nvPr/>
        </p:nvSpPr>
        <p:spPr>
          <a:xfrm>
            <a:off x="3482769" y="4041775"/>
            <a:ext cx="479631"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6247EDC-B062-95B1-B5AA-A7695A7DF06B}"/>
              </a:ext>
            </a:extLst>
          </p:cNvPr>
          <p:cNvSpPr/>
          <p:nvPr/>
        </p:nvSpPr>
        <p:spPr>
          <a:xfrm>
            <a:off x="590093" y="2723754"/>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楕円 15">
            <a:extLst>
              <a:ext uri="{FF2B5EF4-FFF2-40B4-BE49-F238E27FC236}">
                <a16:creationId xmlns:a16="http://schemas.microsoft.com/office/drawing/2014/main" id="{69D2EEF6-85E7-BC34-CD1C-D14FB68A4D87}"/>
              </a:ext>
            </a:extLst>
          </p:cNvPr>
          <p:cNvSpPr/>
          <p:nvPr/>
        </p:nvSpPr>
        <p:spPr>
          <a:xfrm>
            <a:off x="3258115" y="3861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09785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残業申請を否認する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メニューバーの［申請承認］から、［残業申請］をクリックします。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3" name="四角形: 角を丸くする 12">
            <a:extLst>
              <a:ext uri="{FF2B5EF4-FFF2-40B4-BE49-F238E27FC236}">
                <a16:creationId xmlns:a16="http://schemas.microsoft.com/office/drawing/2014/main" id="{2BC569CF-944A-FDD2-7CBB-80C7EEEF3C64}"/>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6B43F019-DA24-E591-C758-58062843096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30536623-6408-5998-8BDD-952C8C184A20}"/>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E8AD982-BD04-AFC5-61F7-D0A7FE67CD4A}"/>
              </a:ext>
            </a:extLst>
          </p:cNvPr>
          <p:cNvSpPr/>
          <p:nvPr/>
        </p:nvSpPr>
        <p:spPr>
          <a:xfrm>
            <a:off x="1340434" y="20316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E6620AF-BA5C-DD73-9796-9828F41526A8}"/>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A60C40DD-7351-707C-9A86-A351A69BB66A}"/>
              </a:ext>
            </a:extLst>
          </p:cNvPr>
          <p:cNvSpPr/>
          <p:nvPr/>
        </p:nvSpPr>
        <p:spPr>
          <a:xfrm>
            <a:off x="1339868" y="18319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4632461A-9BD8-6E8C-F8F1-471416BE4F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0568" y="5972098"/>
            <a:ext cx="5696862" cy="2717877"/>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86DDCDA7-35AD-3066-7510-0AD4AA11087E}"/>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061B191-14D6-60D1-B3FD-D6FC74D7FABC}"/>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7455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残業申請を否認する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 入れて［選択して否認］をクリックします。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13" name="四角形: 角を丸くする 12">
            <a:extLst>
              <a:ext uri="{FF2B5EF4-FFF2-40B4-BE49-F238E27FC236}">
                <a16:creationId xmlns:a16="http://schemas.microsoft.com/office/drawing/2014/main" id="{2BC569CF-944A-FDD2-7CBB-80C7EEEF3C64}"/>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9" name="図 8">
            <a:extLst>
              <a:ext uri="{FF2B5EF4-FFF2-40B4-BE49-F238E27FC236}">
                <a16:creationId xmlns:a16="http://schemas.microsoft.com/office/drawing/2014/main" id="{4632461A-9BD8-6E8C-F8F1-471416BE4FF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2954" y="5951035"/>
            <a:ext cx="5672090" cy="2717876"/>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86DDCDA7-35AD-3066-7510-0AD4AA11087E}"/>
              </a:ext>
            </a:extLst>
          </p:cNvPr>
          <p:cNvSpPr/>
          <p:nvPr/>
        </p:nvSpPr>
        <p:spPr>
          <a:xfrm>
            <a:off x="3124200" y="6929745"/>
            <a:ext cx="280587"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A1AC67A-49C3-91CE-A62B-EB904901D8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8434" y="1674610"/>
            <a:ext cx="5747759" cy="2742159"/>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F43576A1-13CA-664F-2A83-3A9830DE2EB6}"/>
              </a:ext>
            </a:extLst>
          </p:cNvPr>
          <p:cNvSpPr/>
          <p:nvPr/>
        </p:nvSpPr>
        <p:spPr>
          <a:xfrm>
            <a:off x="792000" y="3204000"/>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D0869B6-00C0-6978-0D23-26768975B5EF}"/>
              </a:ext>
            </a:extLst>
          </p:cNvPr>
          <p:cNvSpPr/>
          <p:nvPr/>
        </p:nvSpPr>
        <p:spPr>
          <a:xfrm>
            <a:off x="2971800" y="404177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B05D5B9-8230-CCC0-02DD-658B5A287B39}"/>
              </a:ext>
            </a:extLst>
          </p:cNvPr>
          <p:cNvSpPr/>
          <p:nvPr/>
        </p:nvSpPr>
        <p:spPr>
          <a:xfrm>
            <a:off x="561807" y="316807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楕円 16">
            <a:extLst>
              <a:ext uri="{FF2B5EF4-FFF2-40B4-BE49-F238E27FC236}">
                <a16:creationId xmlns:a16="http://schemas.microsoft.com/office/drawing/2014/main" id="{A80F7949-705A-77A1-E42C-7DE5FD9049E1}"/>
              </a:ext>
            </a:extLst>
          </p:cNvPr>
          <p:cNvSpPr/>
          <p:nvPr/>
        </p:nvSpPr>
        <p:spPr>
          <a:xfrm>
            <a:off x="2702083" y="399292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36096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休日休暇申請を否認する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63</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メニューバーの［申請承認］から、［休日休暇承認］をクリックします。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19" name="グループ化 18">
            <a:extLst>
              <a:ext uri="{FF2B5EF4-FFF2-40B4-BE49-F238E27FC236}">
                <a16:creationId xmlns:a16="http://schemas.microsoft.com/office/drawing/2014/main" id="{3932F798-9771-CF80-C2A2-094FBD784F63}"/>
              </a:ext>
            </a:extLst>
          </p:cNvPr>
          <p:cNvGrpSpPr/>
          <p:nvPr/>
        </p:nvGrpSpPr>
        <p:grpSpPr>
          <a:xfrm>
            <a:off x="369000" y="5184775"/>
            <a:ext cx="6120000" cy="4004501"/>
            <a:chOff x="369000" y="950400"/>
            <a:chExt cx="6120000" cy="4004501"/>
          </a:xfrm>
        </p:grpSpPr>
        <p:sp>
          <p:nvSpPr>
            <p:cNvPr id="30" name="四角形: 角を丸くする 29">
              <a:extLst>
                <a:ext uri="{FF2B5EF4-FFF2-40B4-BE49-F238E27FC236}">
                  <a16:creationId xmlns:a16="http://schemas.microsoft.com/office/drawing/2014/main" id="{4F47878E-E598-DF9C-A415-E4B8E2ED294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1" name="グラフィックス 30" descr="再生 単色塗りつぶし">
              <a:extLst>
                <a:ext uri="{FF2B5EF4-FFF2-40B4-BE49-F238E27FC236}">
                  <a16:creationId xmlns:a16="http://schemas.microsoft.com/office/drawing/2014/main" id="{45D3864E-D7FB-F73A-ABC6-C16CFA8D4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35" name="四角形: 角を丸くする 34">
            <a:extLst>
              <a:ext uri="{FF2B5EF4-FFF2-40B4-BE49-F238E27FC236}">
                <a16:creationId xmlns:a16="http://schemas.microsoft.com/office/drawing/2014/main" id="{69ACBED8-5CDE-C303-2A59-74C82017B796}"/>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DDF858FC-D283-81C2-9AEA-1830F8E854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37581B7E-73E2-D24D-7A57-3769EDDD6A49}"/>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D26F0D1E-54CC-9710-3551-E47EA4BBF7E0}"/>
              </a:ext>
            </a:extLst>
          </p:cNvPr>
          <p:cNvSpPr/>
          <p:nvPr/>
        </p:nvSpPr>
        <p:spPr>
          <a:xfrm>
            <a:off x="1340434" y="21840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480BC2B1-189B-A087-7B72-ED46E153FA22}"/>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BADF03DC-816E-BD2C-DCA2-F20C4E6696C0}"/>
              </a:ext>
            </a:extLst>
          </p:cNvPr>
          <p:cNvSpPr/>
          <p:nvPr/>
        </p:nvSpPr>
        <p:spPr>
          <a:xfrm>
            <a:off x="1339868" y="1984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64B60E25-CF9E-6EC4-9DA3-EB1545A9AF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1035"/>
            <a:ext cx="5672090" cy="2717877"/>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DD597AFE-739C-0BD3-2130-CA925D97E052}"/>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A2A0792-ECDB-8460-3A5F-3F877F12E04B}"/>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7278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休日休暇申請を否認する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64</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 入れて［選択して否認］をクリックします。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6" name="四角形: 角を丸くする 5">
            <a:extLst>
              <a:ext uri="{FF2B5EF4-FFF2-40B4-BE49-F238E27FC236}">
                <a16:creationId xmlns:a16="http://schemas.microsoft.com/office/drawing/2014/main" id="{1A96D70C-DBEE-B89D-9743-B4D43BA57CB1}"/>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51C98732-39D2-1C17-2278-55DA65836D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4696" y="1674610"/>
            <a:ext cx="5735234" cy="2742159"/>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BD466082-EC9C-53E3-2ABA-3FA195F28480}"/>
              </a:ext>
            </a:extLst>
          </p:cNvPr>
          <p:cNvSpPr/>
          <p:nvPr/>
        </p:nvSpPr>
        <p:spPr>
          <a:xfrm>
            <a:off x="788152" y="25939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49DC79F-EDA2-0780-0D3D-51302392FE31}"/>
              </a:ext>
            </a:extLst>
          </p:cNvPr>
          <p:cNvSpPr/>
          <p:nvPr/>
        </p:nvSpPr>
        <p:spPr>
          <a:xfrm>
            <a:off x="3494461" y="41668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AF4EC0EB-99C8-3C61-8AE6-B860D2CEB3BA}"/>
              </a:ext>
            </a:extLst>
          </p:cNvPr>
          <p:cNvSpPr/>
          <p:nvPr/>
        </p:nvSpPr>
        <p:spPr>
          <a:xfrm>
            <a:off x="589102" y="24139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80981D45-D3F9-2A71-5E91-CDEAB116B101}"/>
              </a:ext>
            </a:extLst>
          </p:cNvPr>
          <p:cNvSpPr/>
          <p:nvPr/>
        </p:nvSpPr>
        <p:spPr>
          <a:xfrm>
            <a:off x="3266816" y="403652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3" name="グラフィックス 12" descr="再生 単色塗りつぶし">
            <a:extLst>
              <a:ext uri="{FF2B5EF4-FFF2-40B4-BE49-F238E27FC236}">
                <a16:creationId xmlns:a16="http://schemas.microsoft.com/office/drawing/2014/main" id="{78CC8188-877F-E7EA-1EE0-6B36C7513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sp>
        <p:nvSpPr>
          <p:cNvPr id="15" name="四角形: 角を丸くする 14">
            <a:extLst>
              <a:ext uri="{FF2B5EF4-FFF2-40B4-BE49-F238E27FC236}">
                <a16:creationId xmlns:a16="http://schemas.microsoft.com/office/drawing/2014/main" id="{84B08EA0-A5E3-9B30-1C3C-AF5A9EA74913}"/>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7" name="図 16">
            <a:extLst>
              <a:ext uri="{FF2B5EF4-FFF2-40B4-BE49-F238E27FC236}">
                <a16:creationId xmlns:a16="http://schemas.microsoft.com/office/drawing/2014/main" id="{E030B882-3C1C-AA74-FE2E-F6C2163BDB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3989"/>
            <a:ext cx="5672089" cy="2711968"/>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75D1746C-D78A-88FD-553B-EF0161E9450F}"/>
              </a:ext>
            </a:extLst>
          </p:cNvPr>
          <p:cNvSpPr/>
          <p:nvPr/>
        </p:nvSpPr>
        <p:spPr>
          <a:xfrm>
            <a:off x="3124200" y="6908983"/>
            <a:ext cx="308428" cy="18079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1735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休日出勤</a:t>
            </a:r>
            <a:r>
              <a:rPr kumimoji="1" lang="en-US" altLang="ja-JP" dirty="0"/>
              <a:t>(</a:t>
            </a:r>
            <a:r>
              <a:rPr kumimoji="1" lang="ja-JP" altLang="en-US" dirty="0"/>
              <a:t>振</a:t>
            </a:r>
            <a:r>
              <a:rPr kumimoji="1" lang="en-US" altLang="ja-JP" dirty="0"/>
              <a:t>)</a:t>
            </a:r>
            <a:r>
              <a:rPr kumimoji="1" lang="ja-JP" altLang="en-US" dirty="0"/>
              <a:t>申請を否認する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65</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メニューバーの［申請承認］から、［休日出勤</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振</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5" name="四角形: 角を丸くする 24">
            <a:extLst>
              <a:ext uri="{FF2B5EF4-FFF2-40B4-BE49-F238E27FC236}">
                <a16:creationId xmlns:a16="http://schemas.microsoft.com/office/drawing/2014/main" id="{491C3761-541A-7437-8741-EF265B0EA707}"/>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11" name="図 10">
            <a:extLst>
              <a:ext uri="{FF2B5EF4-FFF2-40B4-BE49-F238E27FC236}">
                <a16:creationId xmlns:a16="http://schemas.microsoft.com/office/drawing/2014/main" id="{369C0C15-0A78-46F2-F9A2-D111EE7675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10AB045D-3C35-D1D5-0822-81F333EB94C4}"/>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523A78-73F4-1C92-00AB-7EF8F60C2C06}"/>
              </a:ext>
            </a:extLst>
          </p:cNvPr>
          <p:cNvSpPr/>
          <p:nvPr/>
        </p:nvSpPr>
        <p:spPr>
          <a:xfrm>
            <a:off x="1340434" y="236995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6E5D477-76BB-2798-9A4E-70F7960B5C4D}"/>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39CBFACD-A0A1-CE50-9280-74A61A3E9FA7}"/>
              </a:ext>
            </a:extLst>
          </p:cNvPr>
          <p:cNvSpPr/>
          <p:nvPr/>
        </p:nvSpPr>
        <p:spPr>
          <a:xfrm>
            <a:off x="1339868" y="217026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6D4319C4-F494-5DB4-2E87-E02727D43C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0569" y="5951035"/>
            <a:ext cx="5696860" cy="2717877"/>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0C20F12B-10CC-C9E7-FB9E-8DA7CC1E91FD}"/>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4B77DE12-738A-A8D4-1845-0EF0749A1539}"/>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8752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休日出勤</a:t>
            </a:r>
            <a:r>
              <a:rPr kumimoji="1" lang="en-US" altLang="ja-JP" dirty="0"/>
              <a:t>(</a:t>
            </a:r>
            <a:r>
              <a:rPr kumimoji="1" lang="ja-JP" altLang="en-US" dirty="0"/>
              <a:t>振</a:t>
            </a:r>
            <a:r>
              <a:rPr kumimoji="1" lang="en-US" altLang="ja-JP" dirty="0"/>
              <a:t>)</a:t>
            </a:r>
            <a:r>
              <a:rPr kumimoji="1" lang="ja-JP" altLang="en-US" dirty="0"/>
              <a:t>申請を否認する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3"/>
              </a:rPr>
              <a:t>こちら</a:t>
            </a:r>
            <a:endParaRPr kumimoji="1" lang="ja-JP" altLang="en-US" dirty="0"/>
          </a:p>
        </p:txBody>
      </p:sp>
      <p:sp>
        <p:nvSpPr>
          <p:cNvPr id="11" name="四角形: 角を丸くする 10">
            <a:extLst>
              <a:ext uri="{FF2B5EF4-FFF2-40B4-BE49-F238E27FC236}">
                <a16:creationId xmlns:a16="http://schemas.microsoft.com/office/drawing/2014/main" id="{5182C5D1-42BC-3F98-0AC6-2E712EC41BF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該当する申請にチェックを入れて［選択して否認］をクリックします。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9" name="グラフィックス 18" descr="再生 単色塗りつぶし">
            <a:extLst>
              <a:ext uri="{FF2B5EF4-FFF2-40B4-BE49-F238E27FC236}">
                <a16:creationId xmlns:a16="http://schemas.microsoft.com/office/drawing/2014/main" id="{B2533352-1790-9171-335D-F884EA82A7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sp>
        <p:nvSpPr>
          <p:cNvPr id="24" name="四角形: 角を丸くする 23">
            <a:extLst>
              <a:ext uri="{FF2B5EF4-FFF2-40B4-BE49-F238E27FC236}">
                <a16:creationId xmlns:a16="http://schemas.microsoft.com/office/drawing/2014/main" id="{E04A24BD-136E-B84B-80E4-235345B95C8B}"/>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31" name="四角形: 角を丸くする 30">
            <a:extLst>
              <a:ext uri="{FF2B5EF4-FFF2-40B4-BE49-F238E27FC236}">
                <a16:creationId xmlns:a16="http://schemas.microsoft.com/office/drawing/2014/main" id="{FDFE7008-6C88-D3DB-2AEE-9B813A66376E}"/>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a:t>
            </a:r>
            <a:r>
              <a:rPr kumimoji="1" lang="ja-JP" altLang="en-US" sz="1200" b="1" spc="300" dirty="0">
                <a:latin typeface="HG丸ｺﾞｼｯｸM-PRO" panose="020F0600000000000000" pitchFamily="50" charset="-128"/>
                <a:ea typeface="HG丸ｺﾞｼｯｸM-PRO" panose="020F0600000000000000" pitchFamily="50" charset="-128"/>
              </a:rPr>
              <a:t>手動の場合</a:t>
            </a:r>
          </a:p>
        </p:txBody>
      </p:sp>
      <p:pic>
        <p:nvPicPr>
          <p:cNvPr id="4" name="図 3">
            <a:extLst>
              <a:ext uri="{FF2B5EF4-FFF2-40B4-BE49-F238E27FC236}">
                <a16:creationId xmlns:a16="http://schemas.microsoft.com/office/drawing/2014/main" id="{FE76A75F-FA0F-3BD8-3E2A-A0783641C8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6BF5721B-7C13-1936-4DA0-EE9F6A0F1DEF}"/>
              </a:ext>
            </a:extLst>
          </p:cNvPr>
          <p:cNvSpPr/>
          <p:nvPr/>
        </p:nvSpPr>
        <p:spPr>
          <a:xfrm>
            <a:off x="779619" y="28987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7FBA031-D732-4BB9-FEC1-F09A890DD262}"/>
              </a:ext>
            </a:extLst>
          </p:cNvPr>
          <p:cNvSpPr/>
          <p:nvPr/>
        </p:nvSpPr>
        <p:spPr>
          <a:xfrm>
            <a:off x="3494461" y="404177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ECE6CE5-94BA-B236-1D31-AFC43BCD2624}"/>
              </a:ext>
            </a:extLst>
          </p:cNvPr>
          <p:cNvSpPr/>
          <p:nvPr/>
        </p:nvSpPr>
        <p:spPr>
          <a:xfrm>
            <a:off x="580569" y="2718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id="{B8C9C8B9-7DDB-28D3-6601-277BF3DF114E}"/>
              </a:ext>
            </a:extLst>
          </p:cNvPr>
          <p:cNvSpPr/>
          <p:nvPr/>
        </p:nvSpPr>
        <p:spPr>
          <a:xfrm>
            <a:off x="3266816" y="393272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A1480E00-794A-46D4-1C3C-FF036C942D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1624"/>
          <a:stretch/>
        </p:blipFill>
        <p:spPr>
          <a:xfrm>
            <a:off x="586198" y="5953722"/>
            <a:ext cx="5685602" cy="1854714"/>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BB441FD6-EDA1-534B-1042-95167E1E1391}"/>
              </a:ext>
            </a:extLst>
          </p:cNvPr>
          <p:cNvSpPr/>
          <p:nvPr/>
        </p:nvSpPr>
        <p:spPr>
          <a:xfrm>
            <a:off x="3117513" y="6971456"/>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174D2D98-AE0B-D914-06D5-CDEA6F3DEA52}"/>
              </a:ext>
            </a:extLst>
          </p:cNvPr>
          <p:cNvGrpSpPr/>
          <p:nvPr/>
        </p:nvGrpSpPr>
        <p:grpSpPr>
          <a:xfrm>
            <a:off x="459000" y="8004174"/>
            <a:ext cx="5940000" cy="573208"/>
            <a:chOff x="31130" y="4320905"/>
            <a:chExt cx="6289410" cy="749113"/>
          </a:xfrm>
        </p:grpSpPr>
        <p:sp>
          <p:nvSpPr>
            <p:cNvPr id="20" name="四角形: 角を丸くする 9">
              <a:extLst>
                <a:ext uri="{FF2B5EF4-FFF2-40B4-BE49-F238E27FC236}">
                  <a16:creationId xmlns:a16="http://schemas.microsoft.com/office/drawing/2014/main" id="{DE7CA6E0-6758-9550-61C9-B983592C769C}"/>
                </a:ext>
              </a:extLst>
            </p:cNvPr>
            <p:cNvSpPr/>
            <p:nvPr/>
          </p:nvSpPr>
          <p:spPr>
            <a:xfrm>
              <a:off x="31130" y="4462287"/>
              <a:ext cx="6289410" cy="607731"/>
            </a:xfrm>
            <a:prstGeom prst="roundRect">
              <a:avLst>
                <a:gd name="adj" fmla="val 130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休日出勤</a:t>
              </a:r>
              <a:r>
                <a:rPr lang="en-US" altLang="ja-JP" sz="1100" dirty="0">
                  <a:solidFill>
                    <a:srgbClr val="FF0000"/>
                  </a:solidFill>
                  <a:latin typeface="HG丸ｺﾞｼｯｸM-PRO" panose="020F0600000000000000" pitchFamily="50" charset="-128"/>
                  <a:ea typeface="HG丸ｺﾞｼｯｸM-PRO" panose="020F0600000000000000" pitchFamily="50" charset="-128"/>
                </a:rPr>
                <a:t>(</a:t>
              </a:r>
              <a:r>
                <a:rPr lang="ja-JP" altLang="en-US" sz="1100" dirty="0">
                  <a:solidFill>
                    <a:srgbClr val="FF0000"/>
                  </a:solidFill>
                  <a:latin typeface="HG丸ｺﾞｼｯｸM-PRO" panose="020F0600000000000000" pitchFamily="50" charset="-128"/>
                  <a:ea typeface="HG丸ｺﾞｼｯｸM-PRO" panose="020F0600000000000000" pitchFamily="50" charset="-128"/>
                </a:rPr>
                <a:t>振</a:t>
              </a:r>
              <a:r>
                <a:rPr lang="en-US" altLang="ja-JP" sz="1100" dirty="0">
                  <a:solidFill>
                    <a:srgbClr val="FF0000"/>
                  </a:solidFill>
                  <a:latin typeface="HG丸ｺﾞｼｯｸM-PRO" panose="020F0600000000000000" pitchFamily="50" charset="-128"/>
                  <a:ea typeface="HG丸ｺﾞｼｯｸM-PRO" panose="020F0600000000000000" pitchFamily="50" charset="-128"/>
                </a:rPr>
                <a:t>)</a:t>
              </a:r>
              <a:r>
                <a:rPr lang="ja-JP" altLang="en-US" sz="1100" dirty="0">
                  <a:solidFill>
                    <a:srgbClr val="FF0000"/>
                  </a:solidFill>
                  <a:latin typeface="HG丸ｺﾞｼｯｸM-PRO" panose="020F0600000000000000" pitchFamily="50" charset="-128"/>
                  <a:ea typeface="HG丸ｺﾞｼｯｸM-PRO" panose="020F0600000000000000" pitchFamily="50" charset="-128"/>
                </a:rPr>
                <a:t>申請を一度承認した後に否認したい場合は、残数の修正をおこなう必要がございます。人事労務担当者にご確認ください。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1" name="グループ化 20">
              <a:extLst>
                <a:ext uri="{FF2B5EF4-FFF2-40B4-BE49-F238E27FC236}">
                  <a16:creationId xmlns:a16="http://schemas.microsoft.com/office/drawing/2014/main" id="{AC5E77EE-C478-2B71-2633-7AF9C51E932C}"/>
                </a:ext>
              </a:extLst>
            </p:cNvPr>
            <p:cNvGrpSpPr/>
            <p:nvPr/>
          </p:nvGrpSpPr>
          <p:grpSpPr>
            <a:xfrm>
              <a:off x="106920" y="4320905"/>
              <a:ext cx="699405" cy="203107"/>
              <a:chOff x="49770" y="4320905"/>
              <a:chExt cx="699405" cy="203107"/>
            </a:xfrm>
          </p:grpSpPr>
          <p:sp>
            <p:nvSpPr>
              <p:cNvPr id="22" name="正方形/長方形 21">
                <a:extLst>
                  <a:ext uri="{FF2B5EF4-FFF2-40B4-BE49-F238E27FC236}">
                    <a16:creationId xmlns:a16="http://schemas.microsoft.com/office/drawing/2014/main" id="{66E8C791-4F8C-0C8E-24D0-FE156FD3901E}"/>
                  </a:ext>
                </a:extLst>
              </p:cNvPr>
              <p:cNvSpPr/>
              <p:nvPr/>
            </p:nvSpPr>
            <p:spPr>
              <a:xfrm>
                <a:off x="49770" y="4320905"/>
                <a:ext cx="699405" cy="203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3" name="グラフィックス 22" descr="警告 単色塗りつぶし">
                <a:extLst>
                  <a:ext uri="{FF2B5EF4-FFF2-40B4-BE49-F238E27FC236}">
                    <a16:creationId xmlns:a16="http://schemas.microsoft.com/office/drawing/2014/main" id="{624BE74E-2B04-C18E-3137-AECB4C889E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6411" y="4320905"/>
                <a:ext cx="203108" cy="203107"/>
              </a:xfrm>
              <a:prstGeom prst="rect">
                <a:avLst/>
              </a:prstGeom>
            </p:spPr>
          </p:pic>
        </p:grpSp>
      </p:grpSp>
    </p:spTree>
    <p:extLst>
      <p:ext uri="{BB962C8B-B14F-4D97-AF65-F5344CB8AC3E}">
        <p14:creationId xmlns:p14="http://schemas.microsoft.com/office/powerpoint/2010/main" val="3765093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5 </a:t>
            </a:r>
            <a:r>
              <a:rPr kumimoji="1" lang="ja-JP" altLang="en-US" dirty="0"/>
              <a:t>休日出勤</a:t>
            </a:r>
            <a:r>
              <a:rPr kumimoji="1" lang="en-US" altLang="ja-JP" dirty="0"/>
              <a:t>(</a:t>
            </a:r>
            <a:r>
              <a:rPr kumimoji="1" lang="ja-JP" altLang="en-US" dirty="0"/>
              <a:t>代</a:t>
            </a:r>
            <a:r>
              <a:rPr kumimoji="1" lang="en-US" altLang="ja-JP" dirty="0"/>
              <a:t>)</a:t>
            </a:r>
            <a:r>
              <a:rPr kumimoji="1" lang="ja-JP" altLang="en-US" dirty="0"/>
              <a:t>申請を否認する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メニューバーの［申請承認］から、［休日出勤</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代</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承認］をクリックします。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5" name="四角形: 角を丸くする 24">
            <a:extLst>
              <a:ext uri="{FF2B5EF4-FFF2-40B4-BE49-F238E27FC236}">
                <a16:creationId xmlns:a16="http://schemas.microsoft.com/office/drawing/2014/main" id="{491C3761-541A-7437-8741-EF265B0EA707}"/>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1" name="図 10">
            <a:extLst>
              <a:ext uri="{FF2B5EF4-FFF2-40B4-BE49-F238E27FC236}">
                <a16:creationId xmlns:a16="http://schemas.microsoft.com/office/drawing/2014/main" id="{867CAB6F-90E5-97B2-C124-FA8371E913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065D50EF-F61F-5C73-CE44-ECD164A6CC58}"/>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3EB6F090-1BD6-6EEC-681E-4E44BCC3DB5A}"/>
              </a:ext>
            </a:extLst>
          </p:cNvPr>
          <p:cNvSpPr/>
          <p:nvPr/>
        </p:nvSpPr>
        <p:spPr>
          <a:xfrm>
            <a:off x="1340434" y="2572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102BBD8-E7B8-822A-CDB4-6704E62B38F3}"/>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2F911143-9515-B70D-F0D3-319A6869EED4}"/>
              </a:ext>
            </a:extLst>
          </p:cNvPr>
          <p:cNvSpPr/>
          <p:nvPr/>
        </p:nvSpPr>
        <p:spPr>
          <a:xfrm>
            <a:off x="1339868" y="2373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013FC948-4773-A605-9EF1-B2E713A8DF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1035"/>
            <a:ext cx="5672090" cy="2717877"/>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69815998-9FE2-26CB-73BE-4BF6DE00CE79}"/>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56DDF4B2-49B8-4CA4-0073-CF5A59CE3CF0}"/>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8748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5 </a:t>
            </a:r>
            <a:r>
              <a:rPr kumimoji="1" lang="ja-JP" altLang="en-US" dirty="0"/>
              <a:t>休日出勤</a:t>
            </a:r>
            <a:r>
              <a:rPr kumimoji="1" lang="en-US" altLang="ja-JP" dirty="0"/>
              <a:t>(</a:t>
            </a:r>
            <a:r>
              <a:rPr kumimoji="1" lang="ja-JP" altLang="en-US" dirty="0"/>
              <a:t>代</a:t>
            </a:r>
            <a:r>
              <a:rPr kumimoji="1" lang="en-US" altLang="ja-JP" dirty="0"/>
              <a:t>)</a:t>
            </a:r>
            <a:r>
              <a:rPr kumimoji="1" lang="ja-JP" altLang="en-US" dirty="0"/>
              <a:t>申請を否認する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68</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3"/>
              </a:rPr>
              <a:t>こちら</a:t>
            </a:r>
            <a:endParaRPr kumimoji="1" lang="ja-JP" altLang="en-US" dirty="0"/>
          </a:p>
        </p:txBody>
      </p:sp>
      <p:sp>
        <p:nvSpPr>
          <p:cNvPr id="31" name="四角形: 角を丸くする 30">
            <a:extLst>
              <a:ext uri="{FF2B5EF4-FFF2-40B4-BE49-F238E27FC236}">
                <a16:creationId xmlns:a16="http://schemas.microsoft.com/office/drawing/2014/main" id="{FDFE7008-6C88-D3DB-2AEE-9B813A66376E}"/>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sp>
        <p:nvSpPr>
          <p:cNvPr id="8" name="四角形: 角を丸くする 7">
            <a:extLst>
              <a:ext uri="{FF2B5EF4-FFF2-40B4-BE49-F238E27FC236}">
                <a16:creationId xmlns:a16="http://schemas.microsoft.com/office/drawing/2014/main" id="{7DDB4BCB-9C44-AC55-ED79-2579754BB55B}"/>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該当する申請にチェックを入れて［選択して否認］をクリックします。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9" name="グラフィックス 8" descr="再生 単色塗りつぶし">
            <a:extLst>
              <a:ext uri="{FF2B5EF4-FFF2-40B4-BE49-F238E27FC236}">
                <a16:creationId xmlns:a16="http://schemas.microsoft.com/office/drawing/2014/main" id="{0505A26A-82D0-F0CD-8C20-2DDAE609CD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sp>
        <p:nvSpPr>
          <p:cNvPr id="10" name="四角形: 角を丸くする 9">
            <a:extLst>
              <a:ext uri="{FF2B5EF4-FFF2-40B4-BE49-F238E27FC236}">
                <a16:creationId xmlns:a16="http://schemas.microsoft.com/office/drawing/2014/main" id="{ACF4C60D-1994-7197-2D9A-0D79A6CC3162}"/>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任意で承認者コメントを入力して［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図 10">
            <a:extLst>
              <a:ext uri="{FF2B5EF4-FFF2-40B4-BE49-F238E27FC236}">
                <a16:creationId xmlns:a16="http://schemas.microsoft.com/office/drawing/2014/main" id="{D7F7C9B8-B43B-6A6E-84EA-0F5956706F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CE181896-6BFF-A41D-5691-7F9B7C9A7186}"/>
              </a:ext>
            </a:extLst>
          </p:cNvPr>
          <p:cNvSpPr/>
          <p:nvPr/>
        </p:nvSpPr>
        <p:spPr>
          <a:xfrm>
            <a:off x="779619" y="26977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AC4B004-8B19-01A5-C96F-EAA75CA562CF}"/>
              </a:ext>
            </a:extLst>
          </p:cNvPr>
          <p:cNvSpPr/>
          <p:nvPr/>
        </p:nvSpPr>
        <p:spPr>
          <a:xfrm>
            <a:off x="3504245" y="42154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1486A6BA-377F-6E2D-A640-A0783839C794}"/>
              </a:ext>
            </a:extLst>
          </p:cNvPr>
          <p:cNvSpPr/>
          <p:nvPr/>
        </p:nvSpPr>
        <p:spPr>
          <a:xfrm>
            <a:off x="580569" y="2517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15BC7AD0-F1D2-B859-E946-32CF22D312FC}"/>
              </a:ext>
            </a:extLst>
          </p:cNvPr>
          <p:cNvSpPr/>
          <p:nvPr/>
        </p:nvSpPr>
        <p:spPr>
          <a:xfrm>
            <a:off x="3276600" y="4106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A6AD371F-BA37-9BF0-6474-4DCD91B9493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 b="39020"/>
          <a:stretch/>
        </p:blipFill>
        <p:spPr>
          <a:xfrm>
            <a:off x="586775" y="5955476"/>
            <a:ext cx="5684448" cy="1651959"/>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743239FE-6DEC-8CF4-3591-E1E406426F2D}"/>
              </a:ext>
            </a:extLst>
          </p:cNvPr>
          <p:cNvSpPr/>
          <p:nvPr/>
        </p:nvSpPr>
        <p:spPr>
          <a:xfrm>
            <a:off x="3117513" y="6937375"/>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9337B5C8-773A-F248-F59D-52234C0F990D}"/>
              </a:ext>
            </a:extLst>
          </p:cNvPr>
          <p:cNvGrpSpPr/>
          <p:nvPr/>
        </p:nvGrpSpPr>
        <p:grpSpPr>
          <a:xfrm>
            <a:off x="459000" y="7927975"/>
            <a:ext cx="5940000" cy="573208"/>
            <a:chOff x="31130" y="4320905"/>
            <a:chExt cx="6289410" cy="749113"/>
          </a:xfrm>
        </p:grpSpPr>
        <p:sp>
          <p:nvSpPr>
            <p:cNvPr id="20" name="四角形: 角を丸くする 9">
              <a:extLst>
                <a:ext uri="{FF2B5EF4-FFF2-40B4-BE49-F238E27FC236}">
                  <a16:creationId xmlns:a16="http://schemas.microsoft.com/office/drawing/2014/main" id="{396D00D4-73CE-2913-5AF6-8C37688DF75A}"/>
                </a:ext>
              </a:extLst>
            </p:cNvPr>
            <p:cNvSpPr/>
            <p:nvPr/>
          </p:nvSpPr>
          <p:spPr>
            <a:xfrm>
              <a:off x="31130" y="4462287"/>
              <a:ext cx="6289410" cy="607731"/>
            </a:xfrm>
            <a:prstGeom prst="roundRect">
              <a:avLst>
                <a:gd name="adj" fmla="val 13000"/>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休日出勤</a:t>
              </a:r>
              <a:r>
                <a:rPr lang="en-US" altLang="ja-JP" sz="1100" dirty="0">
                  <a:solidFill>
                    <a:srgbClr val="FF0000"/>
                  </a:solidFill>
                  <a:latin typeface="HG丸ｺﾞｼｯｸM-PRO" panose="020F0600000000000000" pitchFamily="50" charset="-128"/>
                  <a:ea typeface="HG丸ｺﾞｼｯｸM-PRO" panose="020F0600000000000000" pitchFamily="50" charset="-128"/>
                </a:rPr>
                <a:t>(</a:t>
              </a:r>
              <a:r>
                <a:rPr lang="ja-JP" altLang="en-US" sz="1100" dirty="0">
                  <a:solidFill>
                    <a:srgbClr val="FF0000"/>
                  </a:solidFill>
                  <a:latin typeface="HG丸ｺﾞｼｯｸM-PRO" panose="020F0600000000000000" pitchFamily="50" charset="-128"/>
                  <a:ea typeface="HG丸ｺﾞｼｯｸM-PRO" panose="020F0600000000000000" pitchFamily="50" charset="-128"/>
                </a:rPr>
                <a:t>代</a:t>
              </a:r>
              <a:r>
                <a:rPr lang="en-US" altLang="ja-JP" sz="1100" dirty="0">
                  <a:solidFill>
                    <a:srgbClr val="FF0000"/>
                  </a:solidFill>
                  <a:latin typeface="HG丸ｺﾞｼｯｸM-PRO" panose="020F0600000000000000" pitchFamily="50" charset="-128"/>
                  <a:ea typeface="HG丸ｺﾞｼｯｸM-PRO" panose="020F0600000000000000" pitchFamily="50" charset="-128"/>
                </a:rPr>
                <a:t>)</a:t>
              </a:r>
              <a:r>
                <a:rPr lang="ja-JP" altLang="en-US" sz="1100" dirty="0">
                  <a:solidFill>
                    <a:srgbClr val="FF0000"/>
                  </a:solidFill>
                  <a:latin typeface="HG丸ｺﾞｼｯｸM-PRO" panose="020F0600000000000000" pitchFamily="50" charset="-128"/>
                  <a:ea typeface="HG丸ｺﾞｼｯｸM-PRO" panose="020F0600000000000000" pitchFamily="50" charset="-128"/>
                </a:rPr>
                <a:t>申請を一度承認した後に否認したい場合は、残数の修正をおこなう必要がございます。人事労務担当者にご確認ください。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1" name="グループ化 20">
              <a:extLst>
                <a:ext uri="{FF2B5EF4-FFF2-40B4-BE49-F238E27FC236}">
                  <a16:creationId xmlns:a16="http://schemas.microsoft.com/office/drawing/2014/main" id="{CA3FCB5A-7296-D4DD-9623-0A8E8E63E6C3}"/>
                </a:ext>
              </a:extLst>
            </p:cNvPr>
            <p:cNvGrpSpPr/>
            <p:nvPr/>
          </p:nvGrpSpPr>
          <p:grpSpPr>
            <a:xfrm>
              <a:off x="106920" y="4320905"/>
              <a:ext cx="699405" cy="203107"/>
              <a:chOff x="49770" y="4320905"/>
              <a:chExt cx="699405" cy="203107"/>
            </a:xfrm>
          </p:grpSpPr>
          <p:sp>
            <p:nvSpPr>
              <p:cNvPr id="22" name="正方形/長方形 21">
                <a:extLst>
                  <a:ext uri="{FF2B5EF4-FFF2-40B4-BE49-F238E27FC236}">
                    <a16:creationId xmlns:a16="http://schemas.microsoft.com/office/drawing/2014/main" id="{9CFFC555-950C-CB4F-759C-C1096D6839F8}"/>
                  </a:ext>
                </a:extLst>
              </p:cNvPr>
              <p:cNvSpPr/>
              <p:nvPr/>
            </p:nvSpPr>
            <p:spPr>
              <a:xfrm>
                <a:off x="49770" y="4320905"/>
                <a:ext cx="699405" cy="203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3" name="グラフィックス 22" descr="警告 単色塗りつぶし">
                <a:extLst>
                  <a:ext uri="{FF2B5EF4-FFF2-40B4-BE49-F238E27FC236}">
                    <a16:creationId xmlns:a16="http://schemas.microsoft.com/office/drawing/2014/main" id="{30F09783-8DCC-0090-C875-D23176F0AA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6411" y="4320905"/>
                <a:ext cx="203108" cy="203107"/>
              </a:xfrm>
              <a:prstGeom prst="rect">
                <a:avLst/>
              </a:prstGeom>
            </p:spPr>
          </p:pic>
        </p:grpSp>
      </p:grpSp>
    </p:spTree>
    <p:extLst>
      <p:ext uri="{BB962C8B-B14F-4D97-AF65-F5344CB8AC3E}">
        <p14:creationId xmlns:p14="http://schemas.microsoft.com/office/powerpoint/2010/main" val="3270014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6 </a:t>
            </a:r>
            <a:r>
              <a:rPr kumimoji="1" lang="ja-JP" altLang="en-US" dirty="0"/>
              <a:t>残業管理を否認する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メニューバーの［申請承認］から、［残業管理］をクリックします。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2" name="四角形: 角を丸くする 11">
            <a:extLst>
              <a:ext uri="{FF2B5EF4-FFF2-40B4-BE49-F238E27FC236}">
                <a16:creationId xmlns:a16="http://schemas.microsoft.com/office/drawing/2014/main" id="{9B6DF608-BAF1-FBCB-B6D6-53BDBA7D808A}"/>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1" name="図 10">
            <a:extLst>
              <a:ext uri="{FF2B5EF4-FFF2-40B4-BE49-F238E27FC236}">
                <a16:creationId xmlns:a16="http://schemas.microsoft.com/office/drawing/2014/main" id="{7EE8978D-F316-5994-042B-13943293E6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3" name="四角形: 角を丸くする 12">
            <a:extLst>
              <a:ext uri="{FF2B5EF4-FFF2-40B4-BE49-F238E27FC236}">
                <a16:creationId xmlns:a16="http://schemas.microsoft.com/office/drawing/2014/main" id="{1EE31649-1FCD-28F4-9051-211B00D62C13}"/>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3839423C-4E91-ED30-5F10-B913B51C04BD}"/>
              </a:ext>
            </a:extLst>
          </p:cNvPr>
          <p:cNvSpPr/>
          <p:nvPr/>
        </p:nvSpPr>
        <p:spPr>
          <a:xfrm>
            <a:off x="1340434" y="30984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66B8E757-B8D6-5312-8D49-4042748DDCDA}"/>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楕円 15">
            <a:extLst>
              <a:ext uri="{FF2B5EF4-FFF2-40B4-BE49-F238E27FC236}">
                <a16:creationId xmlns:a16="http://schemas.microsoft.com/office/drawing/2014/main" id="{30032A47-1A21-1914-F386-76232C63AF14}"/>
              </a:ext>
            </a:extLst>
          </p:cNvPr>
          <p:cNvSpPr/>
          <p:nvPr/>
        </p:nvSpPr>
        <p:spPr>
          <a:xfrm>
            <a:off x="1339868" y="2898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803AD9DA-8123-356E-3B09-67746DDC80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2954" y="5958421"/>
            <a:ext cx="5672090" cy="2703105"/>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C40908B6-DA73-F7EA-BC97-A5B2C20AD998}"/>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621404C-0DEB-9C9F-C10C-EAF79364D492}"/>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16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AF172C89-602B-27A6-9633-29AB54DE33E2}"/>
              </a:ext>
            </a:extLst>
          </p:cNvPr>
          <p:cNvSpPr/>
          <p:nvPr/>
        </p:nvSpPr>
        <p:spPr>
          <a:xfrm>
            <a:off x="320808" y="6633983"/>
            <a:ext cx="2988000" cy="240144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58A854"/>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58A854"/>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58A854"/>
              </a:solidFill>
              <a:latin typeface="HG丸ｺﾞｼｯｸM-PRO" panose="020F0600000000000000" pitchFamily="50" charset="-128"/>
              <a:ea typeface="HG丸ｺﾞｼｯｸM-PRO" panose="020F0600000000000000" pitchFamily="50" charset="-128"/>
            </a:endParaRPr>
          </a:p>
          <a:p>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最新版の専用アプリで操作してください。</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13</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13</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アプリや他ブラウザアプリは推奨環境外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 name="テキスト プレースホルダー 1">
            <a:extLst>
              <a:ext uri="{FF2B5EF4-FFF2-40B4-BE49-F238E27FC236}">
                <a16:creationId xmlns:a16="http://schemas.microsoft.com/office/drawing/2014/main" id="{20EF4118-E263-182A-D41C-865607F789E7}"/>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ja-JP" altLang="en-US" dirty="0"/>
              <a:t>ジンジャーの推奨環境</a:t>
            </a:r>
          </a:p>
        </p:txBody>
      </p:sp>
      <p:grpSp>
        <p:nvGrpSpPr>
          <p:cNvPr id="4" name="グループ化 3">
            <a:extLst>
              <a:ext uri="{FF2B5EF4-FFF2-40B4-BE49-F238E27FC236}">
                <a16:creationId xmlns:a16="http://schemas.microsoft.com/office/drawing/2014/main" id="{965B26D4-4205-6D32-22C9-021B7248F348}"/>
              </a:ext>
            </a:extLst>
          </p:cNvPr>
          <p:cNvGrpSpPr/>
          <p:nvPr/>
        </p:nvGrpSpPr>
        <p:grpSpPr>
          <a:xfrm>
            <a:off x="369000" y="960960"/>
            <a:ext cx="6120000" cy="1169389"/>
            <a:chOff x="189000" y="4326247"/>
            <a:chExt cx="6480000" cy="1528244"/>
          </a:xfrm>
        </p:grpSpPr>
        <p:sp>
          <p:nvSpPr>
            <p:cNvPr id="5" name="四角形: 角を丸くする 4">
              <a:extLst>
                <a:ext uri="{FF2B5EF4-FFF2-40B4-BE49-F238E27FC236}">
                  <a16:creationId xmlns:a16="http://schemas.microsoft.com/office/drawing/2014/main" id="{37B58064-4592-EDDF-8B20-811A7C4D5101}"/>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のアップデートが終了した端末は、推奨環境の対象外となりますのでご了承ください。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6667E706-ACDD-2D64-FF1B-279CE74CE4F5}"/>
                </a:ext>
              </a:extLst>
            </p:cNvPr>
            <p:cNvGrpSpPr/>
            <p:nvPr/>
          </p:nvGrpSpPr>
          <p:grpSpPr>
            <a:xfrm>
              <a:off x="404308" y="4326247"/>
              <a:ext cx="699405" cy="203106"/>
              <a:chOff x="347158" y="4326247"/>
              <a:chExt cx="699405" cy="203106"/>
            </a:xfrm>
          </p:grpSpPr>
          <p:sp>
            <p:nvSpPr>
              <p:cNvPr id="7" name="正方形/長方形 6">
                <a:extLst>
                  <a:ext uri="{FF2B5EF4-FFF2-40B4-BE49-F238E27FC236}">
                    <a16:creationId xmlns:a16="http://schemas.microsoft.com/office/drawing/2014/main" id="{9D4CD219-4781-4A58-C138-EBEB3A4676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8" name="グラフィックス 7" descr="警告 単色塗りつぶし">
                <a:extLst>
                  <a:ext uri="{FF2B5EF4-FFF2-40B4-BE49-F238E27FC236}">
                    <a16:creationId xmlns:a16="http://schemas.microsoft.com/office/drawing/2014/main" id="{AA12A514-C88D-5496-668A-7D4C82160B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11907" y="4355559"/>
                <a:ext cx="147132" cy="147132"/>
              </a:xfrm>
              <a:prstGeom prst="rect">
                <a:avLst/>
              </a:prstGeom>
            </p:spPr>
          </p:pic>
        </p:grpSp>
      </p:grpSp>
      <p:cxnSp>
        <p:nvCxnSpPr>
          <p:cNvPr id="19" name="直線コネクタ 18">
            <a:extLst>
              <a:ext uri="{FF2B5EF4-FFF2-40B4-BE49-F238E27FC236}">
                <a16:creationId xmlns:a16="http://schemas.microsoft.com/office/drawing/2014/main" id="{385D485B-8614-CEF6-8C64-EE6F6B157003}"/>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1">
            <a:extLst>
              <a:ext uri="{FF2B5EF4-FFF2-40B4-BE49-F238E27FC236}">
                <a16:creationId xmlns:a16="http://schemas.microsoft.com/office/drawing/2014/main" id="{5985905C-74B6-DCA6-2BDF-47000A09823A}"/>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a:t>
            </a:fld>
            <a:endParaRPr lang="ja-JP" altLang="en-US" dirty="0"/>
          </a:p>
        </p:txBody>
      </p:sp>
      <p:grpSp>
        <p:nvGrpSpPr>
          <p:cNvPr id="20" name="グループ化 19">
            <a:extLst>
              <a:ext uri="{FF2B5EF4-FFF2-40B4-BE49-F238E27FC236}">
                <a16:creationId xmlns:a16="http://schemas.microsoft.com/office/drawing/2014/main" id="{6BB66A4F-52C6-8DEB-003D-8F2C43937CED}"/>
              </a:ext>
            </a:extLst>
          </p:cNvPr>
          <p:cNvGrpSpPr/>
          <p:nvPr/>
        </p:nvGrpSpPr>
        <p:grpSpPr>
          <a:xfrm>
            <a:off x="279000" y="6096710"/>
            <a:ext cx="6300000" cy="360000"/>
            <a:chOff x="407502" y="1728889"/>
            <a:chExt cx="6042992" cy="356680"/>
          </a:xfrm>
        </p:grpSpPr>
        <p:sp>
          <p:nvSpPr>
            <p:cNvPr id="22" name="正方形/長方形 21">
              <a:extLst>
                <a:ext uri="{FF2B5EF4-FFF2-40B4-BE49-F238E27FC236}">
                  <a16:creationId xmlns:a16="http://schemas.microsoft.com/office/drawing/2014/main" id="{7DD01A41-5025-361B-99DA-E5FE2AEE16B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アプリ</a:t>
              </a:r>
            </a:p>
          </p:txBody>
        </p:sp>
        <p:sp>
          <p:nvSpPr>
            <p:cNvPr id="24" name="Google Shape;113;p23">
              <a:extLst>
                <a:ext uri="{FF2B5EF4-FFF2-40B4-BE49-F238E27FC236}">
                  <a16:creationId xmlns:a16="http://schemas.microsoft.com/office/drawing/2014/main" id="{C5629BEB-8297-D85B-707B-1BB5AF01F1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nvGrpSpPr>
          <p:cNvPr id="14" name="グループ化 13">
            <a:extLst>
              <a:ext uri="{FF2B5EF4-FFF2-40B4-BE49-F238E27FC236}">
                <a16:creationId xmlns:a16="http://schemas.microsoft.com/office/drawing/2014/main" id="{C3FECCA8-27A5-FCAC-26D5-B69C40B2152A}"/>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6E86BC11-E83F-14D7-C8F2-BC92A499A82D}"/>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34D72A7C-F655-8CAF-B14D-1BEC2D152805}"/>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sp>
        <p:nvSpPr>
          <p:cNvPr id="25" name="四角形: 角を丸くする 24">
            <a:extLst>
              <a:ext uri="{FF2B5EF4-FFF2-40B4-BE49-F238E27FC236}">
                <a16:creationId xmlns:a16="http://schemas.microsoft.com/office/drawing/2014/main" id="{92E98725-99CE-2725-3CA6-8BC1966B0306}"/>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58A854"/>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D279A483-DDB4-81AE-9632-1D185B2C0446}"/>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58A854"/>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34" name="四角形: 角を丸くする 33">
            <a:extLst>
              <a:ext uri="{FF2B5EF4-FFF2-40B4-BE49-F238E27FC236}">
                <a16:creationId xmlns:a16="http://schemas.microsoft.com/office/drawing/2014/main" id="{9CCD2823-065F-2FD3-5FBB-F98527253333}"/>
              </a:ext>
            </a:extLst>
          </p:cNvPr>
          <p:cNvSpPr/>
          <p:nvPr/>
        </p:nvSpPr>
        <p:spPr>
          <a:xfrm>
            <a:off x="3558717" y="6633982"/>
            <a:ext cx="2988000" cy="240144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58A854"/>
                </a:solidFill>
                <a:latin typeface="HG丸ｺﾞｼｯｸM-PRO" panose="020F0600000000000000" pitchFamily="50" charset="-128"/>
                <a:ea typeface="HG丸ｺﾞｼｯｸM-PRO" panose="020F0600000000000000" pitchFamily="50" charset="-128"/>
              </a:rPr>
              <a:t>Android</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最新版の専用アプリでしてください。</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アプリや他ブラウザアプリは推奨環境外のため、正常に動作しない可能性があります。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217DAEA2-FD83-2F18-36C7-E6241AB68538}"/>
              </a:ext>
            </a:extLst>
          </p:cNvPr>
          <p:cNvSpPr/>
          <p:nvPr/>
        </p:nvSpPr>
        <p:spPr>
          <a:xfrm>
            <a:off x="394061" y="4560325"/>
            <a:ext cx="1910227" cy="84427"/>
          </a:xfrm>
          <a:prstGeom prst="rect">
            <a:avLst/>
          </a:prstGeom>
          <a:solidFill>
            <a:srgbClr val="58A85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E4297D9F-C1B2-C67E-F4D3-71D8D1A99D2F}"/>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3474E378-1E05-3B01-A0B9-5C17DFD35221}"/>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パソコン本体の項目サイズを拡大したり、ブラウザ上でズームサイズを変更したりすると、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なっているかご確認ください。</a:t>
            </a:r>
          </a:p>
        </p:txBody>
      </p:sp>
    </p:spTree>
    <p:extLst>
      <p:ext uri="{BB962C8B-B14F-4D97-AF65-F5344CB8AC3E}">
        <p14:creationId xmlns:p14="http://schemas.microsoft.com/office/powerpoint/2010/main" val="1251858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6 </a:t>
            </a:r>
            <a:r>
              <a:rPr kumimoji="1" lang="ja-JP" altLang="en-US" dirty="0"/>
              <a:t>残業管理を否認する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70</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4" name="四角形: 角を丸くする 3">
            <a:extLst>
              <a:ext uri="{FF2B5EF4-FFF2-40B4-BE49-F238E27FC236}">
                <a16:creationId xmlns:a16="http://schemas.microsoft.com/office/drawing/2014/main" id="{BF40BFC4-8FBB-8CEB-D500-FA2F6489920B}"/>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該当する申請にチェックを入れて［選択して否認］をクリックします。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8" name="グラフィックス 7" descr="再生 単色塗りつぶし">
            <a:extLst>
              <a:ext uri="{FF2B5EF4-FFF2-40B4-BE49-F238E27FC236}">
                <a16:creationId xmlns:a16="http://schemas.microsoft.com/office/drawing/2014/main" id="{1FF6D4E2-F144-6D52-AF37-502894CF2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9" name="四角形: 角を丸くする 8">
            <a:extLst>
              <a:ext uri="{FF2B5EF4-FFF2-40B4-BE49-F238E27FC236}">
                <a16:creationId xmlns:a16="http://schemas.microsoft.com/office/drawing/2014/main" id="{C2A33063-BC24-E09B-D686-7B000573E8C5}"/>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任意で承認者コメントを残して［</a:t>
            </a:r>
            <a:r>
              <a:rPr lang="en-US" altLang="ja-JP" sz="1100" dirty="0">
                <a:solidFill>
                  <a:schemeClr val="tx1"/>
                </a:solidFill>
                <a:latin typeface="HG丸ｺﾞｼｯｸM-PRO" panose="020F0600000000000000" pitchFamily="50" charset="-128"/>
                <a:ea typeface="HG丸ｺﾞｼｯｸM-PRO" panose="020F0600000000000000" pitchFamily="50" charset="-128"/>
              </a:rPr>
              <a:t>OK</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333333"/>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333333"/>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10" name="四角形: 角を丸くする 9">
            <a:extLst>
              <a:ext uri="{FF2B5EF4-FFF2-40B4-BE49-F238E27FC236}">
                <a16:creationId xmlns:a16="http://schemas.microsoft.com/office/drawing/2014/main" id="{7B67D365-EC3E-1B04-8048-BF226B0D1994}"/>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2" name="図 11">
            <a:extLst>
              <a:ext uri="{FF2B5EF4-FFF2-40B4-BE49-F238E27FC236}">
                <a16:creationId xmlns:a16="http://schemas.microsoft.com/office/drawing/2014/main" id="{0612295F-B8FE-F94D-FF9D-10DCEA8BF8F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FFDD9E90-FB5A-01D2-4C80-85991218FF7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8368" y="5964298"/>
            <a:ext cx="5641262" cy="2691351"/>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EB85F820-1252-D48F-81ED-C13DB6526F26}"/>
              </a:ext>
            </a:extLst>
          </p:cNvPr>
          <p:cNvSpPr/>
          <p:nvPr/>
        </p:nvSpPr>
        <p:spPr>
          <a:xfrm>
            <a:off x="814929" y="35083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FEE9D23-01FA-340E-3007-DE5540D4A712}"/>
              </a:ext>
            </a:extLst>
          </p:cNvPr>
          <p:cNvSpPr/>
          <p:nvPr/>
        </p:nvSpPr>
        <p:spPr>
          <a:xfrm>
            <a:off x="3494461" y="39222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BDD2BFAE-CD58-84A4-F009-909E8AC6E77A}"/>
              </a:ext>
            </a:extLst>
          </p:cNvPr>
          <p:cNvSpPr/>
          <p:nvPr/>
        </p:nvSpPr>
        <p:spPr>
          <a:xfrm>
            <a:off x="615879" y="3328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楕円 16">
            <a:extLst>
              <a:ext uri="{FF2B5EF4-FFF2-40B4-BE49-F238E27FC236}">
                <a16:creationId xmlns:a16="http://schemas.microsoft.com/office/drawing/2014/main" id="{AD5A2641-3E11-476E-C095-84015DC3EEA6}"/>
              </a:ext>
            </a:extLst>
          </p:cNvPr>
          <p:cNvSpPr/>
          <p:nvPr/>
        </p:nvSpPr>
        <p:spPr>
          <a:xfrm>
            <a:off x="3266816" y="3813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四角形: 角を丸くする 17">
            <a:extLst>
              <a:ext uri="{FF2B5EF4-FFF2-40B4-BE49-F238E27FC236}">
                <a16:creationId xmlns:a16="http://schemas.microsoft.com/office/drawing/2014/main" id="{A5AEEBD3-9C27-E827-FBD0-0FAFEBF91200}"/>
              </a:ext>
            </a:extLst>
          </p:cNvPr>
          <p:cNvSpPr/>
          <p:nvPr/>
        </p:nvSpPr>
        <p:spPr>
          <a:xfrm>
            <a:off x="3117513" y="6937375"/>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8537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7 </a:t>
            </a:r>
            <a:r>
              <a:rPr kumimoji="1" lang="ja-JP" altLang="en-US" dirty="0"/>
              <a:t>打刻管理を否認する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メニューバーの［申請承認］から、［打刻管理］をクリックします。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BE0F1D6F-09F6-EFEB-D58B-E4D3A22E3351}"/>
              </a:ext>
            </a:extLst>
          </p:cNvPr>
          <p:cNvGrpSpPr/>
          <p:nvPr/>
        </p:nvGrpSpPr>
        <p:grpSpPr>
          <a:xfrm>
            <a:off x="369000" y="5184775"/>
            <a:ext cx="6120000" cy="4004501"/>
            <a:chOff x="369000" y="950400"/>
            <a:chExt cx="6120000" cy="4004501"/>
          </a:xfrm>
        </p:grpSpPr>
        <p:sp>
          <p:nvSpPr>
            <p:cNvPr id="5" name="四角形: 角を丸くする 4">
              <a:extLst>
                <a:ext uri="{FF2B5EF4-FFF2-40B4-BE49-F238E27FC236}">
                  <a16:creationId xmlns:a16="http://schemas.microsoft.com/office/drawing/2014/main" id="{D57B4BC8-83D2-EEEC-D021-BD38F5B81EAE}"/>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6" name="グラフィックス 5" descr="再生 単色塗りつぶし">
              <a:extLst>
                <a:ext uri="{FF2B5EF4-FFF2-40B4-BE49-F238E27FC236}">
                  <a16:creationId xmlns:a16="http://schemas.microsoft.com/office/drawing/2014/main" id="{A9ECBB16-95D9-161F-1250-20AEB4F64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1" name="四角形: 角を丸くする 10">
            <a:extLst>
              <a:ext uri="{FF2B5EF4-FFF2-40B4-BE49-F238E27FC236}">
                <a16:creationId xmlns:a16="http://schemas.microsoft.com/office/drawing/2014/main" id="{D672D5B7-87A8-6A9A-643C-1184987D86D8}"/>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pic>
        <p:nvPicPr>
          <p:cNvPr id="12" name="図 11">
            <a:extLst>
              <a:ext uri="{FF2B5EF4-FFF2-40B4-BE49-F238E27FC236}">
                <a16:creationId xmlns:a16="http://schemas.microsoft.com/office/drawing/2014/main" id="{ABEC9DAF-CF0D-3692-0B18-664A9AFD3D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434" y="1673180"/>
            <a:ext cx="5747759" cy="2745019"/>
          </a:xfrm>
          <a:prstGeom prst="rect">
            <a:avLst/>
          </a:prstGeom>
          <a:effectLst>
            <a:outerShdw blurRad="63500" sx="102000" sy="102000" algn="ctr" rotWithShape="0">
              <a:prstClr val="black">
                <a:alpha val="40000"/>
              </a:prstClr>
            </a:outerShdw>
          </a:effectLst>
        </p:spPr>
      </p:pic>
      <p:sp>
        <p:nvSpPr>
          <p:cNvPr id="13" name="四角形: 角を丸くする 12">
            <a:extLst>
              <a:ext uri="{FF2B5EF4-FFF2-40B4-BE49-F238E27FC236}">
                <a16:creationId xmlns:a16="http://schemas.microsoft.com/office/drawing/2014/main" id="{3384CD47-244A-3F7F-328E-EE8CD5E3DA55}"/>
              </a:ext>
            </a:extLst>
          </p:cNvPr>
          <p:cNvSpPr/>
          <p:nvPr/>
        </p:nvSpPr>
        <p:spPr>
          <a:xfrm>
            <a:off x="548434" y="21568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38AFB17-2ABC-0FC2-D0B0-2F99E5677014}"/>
              </a:ext>
            </a:extLst>
          </p:cNvPr>
          <p:cNvSpPr/>
          <p:nvPr/>
        </p:nvSpPr>
        <p:spPr>
          <a:xfrm>
            <a:off x="1340434" y="2953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779D4C74-5D87-F752-418D-ABD0588B9169}"/>
              </a:ext>
            </a:extLst>
          </p:cNvPr>
          <p:cNvSpPr/>
          <p:nvPr/>
        </p:nvSpPr>
        <p:spPr>
          <a:xfrm>
            <a:off x="526209" y="19081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楕円 15">
            <a:extLst>
              <a:ext uri="{FF2B5EF4-FFF2-40B4-BE49-F238E27FC236}">
                <a16:creationId xmlns:a16="http://schemas.microsoft.com/office/drawing/2014/main" id="{6C66F80C-9D4C-0425-1440-FE8971B15CCB}"/>
              </a:ext>
            </a:extLst>
          </p:cNvPr>
          <p:cNvSpPr/>
          <p:nvPr/>
        </p:nvSpPr>
        <p:spPr>
          <a:xfrm>
            <a:off x="1339868" y="2754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423CF26E-39FA-C70D-48C3-578932510F1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6050" y="5958421"/>
            <a:ext cx="5665897" cy="2703105"/>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6F0DE94C-DB61-BE9B-F4C4-DBA1FF4DC3C7}"/>
              </a:ext>
            </a:extLst>
          </p:cNvPr>
          <p:cNvSpPr/>
          <p:nvPr/>
        </p:nvSpPr>
        <p:spPr>
          <a:xfrm>
            <a:off x="3200400" y="7074000"/>
            <a:ext cx="547800" cy="1398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E8FBA697-616C-C7F2-696B-DBFD971329EA}"/>
              </a:ext>
            </a:extLst>
          </p:cNvPr>
          <p:cNvSpPr/>
          <p:nvPr/>
        </p:nvSpPr>
        <p:spPr>
          <a:xfrm>
            <a:off x="767509" y="6480175"/>
            <a:ext cx="5493591" cy="57297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668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7 </a:t>
            </a:r>
            <a:r>
              <a:rPr kumimoji="1" lang="ja-JP" altLang="en-US" dirty="0"/>
              <a:t>打刻管理を否認する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8" name="四角形: 角を丸くする 7">
            <a:extLst>
              <a:ext uri="{FF2B5EF4-FFF2-40B4-BE49-F238E27FC236}">
                <a16:creationId xmlns:a16="http://schemas.microsoft.com/office/drawing/2014/main" id="{031BBE6B-1BDC-A00C-690F-805274A4C0C9}"/>
              </a:ext>
            </a:extLst>
          </p:cNvPr>
          <p:cNvSpPr/>
          <p:nvPr/>
        </p:nvSpPr>
        <p:spPr>
          <a:xfrm>
            <a:off x="4455885" y="297357"/>
            <a:ext cx="2074940" cy="31715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300" dirty="0">
                <a:latin typeface="HG丸ｺﾞｼｯｸM-PRO" panose="020F0600000000000000" pitchFamily="50" charset="-128"/>
                <a:ea typeface="HG丸ｺﾞｼｯｸM-PRO" panose="020F0600000000000000" pitchFamily="50" charset="-128"/>
              </a:rPr>
              <a:t>申請</a:t>
            </a:r>
            <a:r>
              <a:rPr lang="ja-JP" altLang="en-US" sz="1200" b="1" spc="300" dirty="0">
                <a:latin typeface="HG丸ｺﾞｼｯｸM-PRO" panose="020F0600000000000000" pitchFamily="50" charset="-128"/>
                <a:ea typeface="HG丸ｺﾞｼｯｸM-PRO" panose="020F0600000000000000" pitchFamily="50" charset="-128"/>
              </a:rPr>
              <a:t>が自動</a:t>
            </a:r>
            <a:r>
              <a:rPr kumimoji="1" lang="ja-JP" altLang="en-US" sz="1200" b="1" spc="300" dirty="0">
                <a:latin typeface="HG丸ｺﾞｼｯｸM-PRO" panose="020F0600000000000000" pitchFamily="50" charset="-128"/>
                <a:ea typeface="HG丸ｺﾞｼｯｸM-PRO" panose="020F0600000000000000" pitchFamily="50" charset="-128"/>
              </a:rPr>
              <a:t>の場合</a:t>
            </a:r>
          </a:p>
        </p:txBody>
      </p:sp>
      <p:sp>
        <p:nvSpPr>
          <p:cNvPr id="11" name="四角形: 角を丸くする 10">
            <a:extLst>
              <a:ext uri="{FF2B5EF4-FFF2-40B4-BE49-F238E27FC236}">
                <a16:creationId xmlns:a16="http://schemas.microsoft.com/office/drawing/2014/main" id="{4D079246-E765-BC51-B7B4-9FE94439906B}"/>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該当する申請にチェックを入れて［選択して否認］をクリックします。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92617307-A171-8E87-C282-91D470AF34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sp>
        <p:nvSpPr>
          <p:cNvPr id="13" name="四角形: 角を丸くする 12">
            <a:extLst>
              <a:ext uri="{FF2B5EF4-FFF2-40B4-BE49-F238E27FC236}">
                <a16:creationId xmlns:a16="http://schemas.microsoft.com/office/drawing/2014/main" id="{0F726921-4746-384D-1CA9-CA97C8C0F646}"/>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承認する場合は、承認する範囲を決定できます。</a:t>
            </a:r>
          </a:p>
          <a:p>
            <a:pPr>
              <a:lnSpc>
                <a:spcPct val="150000"/>
              </a:lnSpc>
            </a:pPr>
            <a:endParaRPr lang="ja-JP" altLang="en-US" sz="1100" i="0" dirty="0">
              <a:solidFill>
                <a:srgbClr val="333333"/>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4" name="図 13">
            <a:extLst>
              <a:ext uri="{FF2B5EF4-FFF2-40B4-BE49-F238E27FC236}">
                <a16:creationId xmlns:a16="http://schemas.microsoft.com/office/drawing/2014/main" id="{D1331DD6-92B3-36DD-D0F4-34FF27F849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7945" y="1673180"/>
            <a:ext cx="5728735" cy="2745019"/>
          </a:xfrm>
          <a:prstGeom prst="rect">
            <a:avLst/>
          </a:prstGeom>
          <a:effectLst>
            <a:outerShdw blurRad="63500" sx="102000" sy="102000" algn="ctr" rotWithShape="0">
              <a:prstClr val="black">
                <a:alpha val="40000"/>
              </a:prstClr>
            </a:outerShdw>
          </a:effectLst>
        </p:spPr>
      </p:pic>
      <p:pic>
        <p:nvPicPr>
          <p:cNvPr id="15" name="図 14">
            <a:extLst>
              <a:ext uri="{FF2B5EF4-FFF2-40B4-BE49-F238E27FC236}">
                <a16:creationId xmlns:a16="http://schemas.microsoft.com/office/drawing/2014/main" id="{CE5EA273-EA64-47C5-0E6B-922D75D3FC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8369" y="5958421"/>
            <a:ext cx="5641260" cy="2703104"/>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B7A004B4-73A0-3DED-34DD-A113D7060EFB}"/>
              </a:ext>
            </a:extLst>
          </p:cNvPr>
          <p:cNvSpPr/>
          <p:nvPr/>
        </p:nvSpPr>
        <p:spPr>
          <a:xfrm>
            <a:off x="814929" y="3508375"/>
            <a:ext cx="174831" cy="1224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716E279F-E86B-758A-AF68-FBFA3E9CC1C6}"/>
              </a:ext>
            </a:extLst>
          </p:cNvPr>
          <p:cNvSpPr/>
          <p:nvPr/>
        </p:nvSpPr>
        <p:spPr>
          <a:xfrm>
            <a:off x="3494461" y="3769825"/>
            <a:ext cx="467939" cy="1311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C3C4C14E-B534-9282-C2DF-57221713A4DD}"/>
              </a:ext>
            </a:extLst>
          </p:cNvPr>
          <p:cNvSpPr/>
          <p:nvPr/>
        </p:nvSpPr>
        <p:spPr>
          <a:xfrm>
            <a:off x="615879" y="3328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楕円 18">
            <a:extLst>
              <a:ext uri="{FF2B5EF4-FFF2-40B4-BE49-F238E27FC236}">
                <a16:creationId xmlns:a16="http://schemas.microsoft.com/office/drawing/2014/main" id="{A40FDFD7-4C4B-16E3-7EE1-8A2AB099F477}"/>
              </a:ext>
            </a:extLst>
          </p:cNvPr>
          <p:cNvSpPr/>
          <p:nvPr/>
        </p:nvSpPr>
        <p:spPr>
          <a:xfrm>
            <a:off x="3266816" y="3660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四角形: 角を丸くする 19">
            <a:extLst>
              <a:ext uri="{FF2B5EF4-FFF2-40B4-BE49-F238E27FC236}">
                <a16:creationId xmlns:a16="http://schemas.microsoft.com/office/drawing/2014/main" id="{C3FFCCC4-42DB-8120-ADD1-88891E83D14A}"/>
              </a:ext>
            </a:extLst>
          </p:cNvPr>
          <p:cNvSpPr/>
          <p:nvPr/>
        </p:nvSpPr>
        <p:spPr>
          <a:xfrm>
            <a:off x="3117513" y="6937375"/>
            <a:ext cx="304800" cy="11831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4762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5</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4847400"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実績の確認・編集・締め処理</a:t>
            </a:r>
            <a:endParaRPr lang="en-US" altLang="ja-JP"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、管理者にて従業員の実績を確認・編集・締め処理をおこなう際の方法を紹介します。</a:t>
            </a:r>
            <a:endParaRPr lang="ja-JP" altLang="en-US" sz="18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47768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ja-JP" altLang="en-US" dirty="0"/>
              <a:t>勤務実績｜概要</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74</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ヘルプページはこちら</a:t>
            </a:r>
          </a:p>
        </p:txBody>
      </p:sp>
      <p:grpSp>
        <p:nvGrpSpPr>
          <p:cNvPr id="24" name="グループ化 23">
            <a:extLst>
              <a:ext uri="{FF2B5EF4-FFF2-40B4-BE49-F238E27FC236}">
                <a16:creationId xmlns:a16="http://schemas.microsoft.com/office/drawing/2014/main" id="{8C085E74-EA98-59C4-6BB2-5BDC1340ED00}"/>
              </a:ext>
            </a:extLst>
          </p:cNvPr>
          <p:cNvGrpSpPr/>
          <p:nvPr/>
        </p:nvGrpSpPr>
        <p:grpSpPr>
          <a:xfrm>
            <a:off x="366823" y="900000"/>
            <a:ext cx="6300000" cy="360000"/>
            <a:chOff x="414047" y="1728889"/>
            <a:chExt cx="6042992" cy="356680"/>
          </a:xfrm>
        </p:grpSpPr>
        <p:sp>
          <p:nvSpPr>
            <p:cNvPr id="25" name="正方形/長方形 24">
              <a:extLst>
                <a:ext uri="{FF2B5EF4-FFF2-40B4-BE49-F238E27FC236}">
                  <a16:creationId xmlns:a16="http://schemas.microsoft.com/office/drawing/2014/main" id="{44ED1003-4C43-27AD-1BEC-18C2CD2CB0E8}"/>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メニュー紹介</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Google Shape;113;p23">
              <a:extLst>
                <a:ext uri="{FF2B5EF4-FFF2-40B4-BE49-F238E27FC236}">
                  <a16:creationId xmlns:a16="http://schemas.microsoft.com/office/drawing/2014/main" id="{D3CE545E-B201-AD81-F2BC-002855BF5960}"/>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pic>
        <p:nvPicPr>
          <p:cNvPr id="27" name="図 26">
            <a:extLst>
              <a:ext uri="{FF2B5EF4-FFF2-40B4-BE49-F238E27FC236}">
                <a16:creationId xmlns:a16="http://schemas.microsoft.com/office/drawing/2014/main" id="{7CB6FE6D-7A69-CAD8-8EC0-FF4D4E8BAC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7495" y="1651871"/>
            <a:ext cx="5223008" cy="2750865"/>
          </a:xfrm>
          <a:prstGeom prst="rect">
            <a:avLst/>
          </a:prstGeom>
          <a:effectLst>
            <a:outerShdw blurRad="63500" sx="102000" sy="102000" algn="ctr" rotWithShape="0">
              <a:prstClr val="black">
                <a:alpha val="40000"/>
              </a:prstClr>
            </a:outerShdw>
          </a:effectLst>
        </p:spPr>
      </p:pic>
      <p:sp>
        <p:nvSpPr>
          <p:cNvPr id="28" name="四角形: 角を丸くする 27">
            <a:extLst>
              <a:ext uri="{FF2B5EF4-FFF2-40B4-BE49-F238E27FC236}">
                <a16:creationId xmlns:a16="http://schemas.microsoft.com/office/drawing/2014/main" id="{8E8A7088-2EFD-51F1-8092-917521D014D6}"/>
              </a:ext>
            </a:extLst>
          </p:cNvPr>
          <p:cNvSpPr/>
          <p:nvPr/>
        </p:nvSpPr>
        <p:spPr>
          <a:xfrm>
            <a:off x="2437386" y="1980139"/>
            <a:ext cx="1372614" cy="34563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2" name="表 32">
            <a:extLst>
              <a:ext uri="{FF2B5EF4-FFF2-40B4-BE49-F238E27FC236}">
                <a16:creationId xmlns:a16="http://schemas.microsoft.com/office/drawing/2014/main" id="{A2C4D225-F4AD-24A4-3CE2-728AB693B830}"/>
              </a:ext>
            </a:extLst>
          </p:cNvPr>
          <p:cNvGraphicFramePr>
            <a:graphicFrameLocks noGrp="1"/>
          </p:cNvGraphicFramePr>
          <p:nvPr>
            <p:extLst>
              <p:ext uri="{D42A27DB-BD31-4B8C-83A1-F6EECF244321}">
                <p14:modId xmlns:p14="http://schemas.microsoft.com/office/powerpoint/2010/main" val="2992851252"/>
              </p:ext>
            </p:extLst>
          </p:nvPr>
        </p:nvGraphicFramePr>
        <p:xfrm>
          <a:off x="644234" y="5101978"/>
          <a:ext cx="5569532" cy="1987797"/>
        </p:xfrm>
        <a:graphic>
          <a:graphicData uri="http://schemas.openxmlformats.org/drawingml/2006/table">
            <a:tbl>
              <a:tblPr firstRow="1" bandRow="1">
                <a:tableStyleId>{5C22544A-7EE6-4342-B048-85BDC9FD1C3A}</a:tableStyleId>
              </a:tblPr>
              <a:tblGrid>
                <a:gridCol w="914096">
                  <a:extLst>
                    <a:ext uri="{9D8B030D-6E8A-4147-A177-3AD203B41FA5}">
                      <a16:colId xmlns:a16="http://schemas.microsoft.com/office/drawing/2014/main" val="3139634513"/>
                    </a:ext>
                  </a:extLst>
                </a:gridCol>
                <a:gridCol w="4655436">
                  <a:extLst>
                    <a:ext uri="{9D8B030D-6E8A-4147-A177-3AD203B41FA5}">
                      <a16:colId xmlns:a16="http://schemas.microsoft.com/office/drawing/2014/main" val="336272865"/>
                    </a:ext>
                  </a:extLst>
                </a:gridCol>
              </a:tblGrid>
              <a:tr h="726496">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lnB w="12700" cap="flat" cmpd="sng" algn="ctr">
                      <a:solidFill>
                        <a:schemeClr val="bg1"/>
                      </a:solidFill>
                      <a:prstDash val="solid"/>
                      <a:round/>
                      <a:headEnd type="none" w="med" len="med"/>
                      <a:tailEnd type="none" w="med" len="med"/>
                    </a:lnB>
                    <a:solidFill>
                      <a:srgbClr val="54A250"/>
                    </a:solidFill>
                  </a:tcPr>
                </a:tc>
                <a:tc>
                  <a:txBody>
                    <a:bodyPr/>
                    <a:lstStyle/>
                    <a:p>
                      <a:pPr marL="92075">
                        <a:lnSpc>
                          <a:spcPct val="100000"/>
                        </a:lnSpc>
                        <a:spcBef>
                          <a:spcPts val="350"/>
                        </a:spcBef>
                      </a:pPr>
                      <a:r>
                        <a:rPr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日次勤務実績</a:t>
                      </a:r>
                    </a:p>
                    <a:p>
                      <a:pPr marL="92075">
                        <a:lnSpc>
                          <a:spcPts val="1650"/>
                        </a:lnSpc>
                        <a:spcBef>
                          <a:spcPts val="10"/>
                        </a:spcBef>
                      </a:pPr>
                      <a:r>
                        <a:rPr sz="1200" b="0" spc="-5"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日単位で</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細かく実績を確認・編集・登録ができます。</a:t>
                      </a:r>
                      <a:endParaRPr lang="en-US" altLang="ja-JP"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44450" marB="0">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8554456"/>
                  </a:ext>
                </a:extLst>
              </a:tr>
              <a:tr h="747078">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lnT w="12700" cap="flat" cmpd="sng" algn="ctr">
                      <a:solidFill>
                        <a:schemeClr val="bg1"/>
                      </a:solidFill>
                      <a:prstDash val="solid"/>
                      <a:round/>
                      <a:headEnd type="none" w="med" len="med"/>
                      <a:tailEnd type="none" w="med" len="med"/>
                    </a:lnT>
                    <a:solidFill>
                      <a:srgbClr val="54A250"/>
                    </a:solidFill>
                  </a:tcPr>
                </a:tc>
                <a:tc>
                  <a:txBody>
                    <a:bodyPr/>
                    <a:lstStyle/>
                    <a:p>
                      <a:pPr marL="92075">
                        <a:lnSpc>
                          <a:spcPct val="100000"/>
                        </a:lnSpc>
                        <a:spcBef>
                          <a:spcPts val="350"/>
                        </a:spcBef>
                      </a:pPr>
                      <a:r>
                        <a:rPr sz="1200" b="1"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月次勤務実績</a:t>
                      </a:r>
                      <a:endParaRPr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2075">
                        <a:lnSpc>
                          <a:spcPct val="100000"/>
                        </a:lnSpc>
                        <a:spcBef>
                          <a:spcPts val="15"/>
                        </a:spcBef>
                      </a:pPr>
                      <a:r>
                        <a:rPr sz="1200" b="0"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月単位で</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まとめて</a:t>
                      </a:r>
                      <a:r>
                        <a:rPr lang="ja-JP" altLang="en-US" sz="1200" b="0"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実績を確認・編集・登録ができます。</a:t>
                      </a:r>
                      <a:endParaRPr 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44450" marB="0">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983539768"/>
                  </a:ext>
                </a:extLst>
              </a:tr>
              <a:tr h="514223">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solidFill>
                      <a:srgbClr val="54A250"/>
                    </a:solidFill>
                  </a:tcPr>
                </a:tc>
                <a:tc>
                  <a:txBody>
                    <a:bodyPr/>
                    <a:lstStyle/>
                    <a:p>
                      <a:pPr marL="92075">
                        <a:lnSpc>
                          <a:spcPct val="100000"/>
                        </a:lnSpc>
                        <a:spcBef>
                          <a:spcPts val="15"/>
                        </a:spcBef>
                      </a:pPr>
                      <a:r>
                        <a:rPr lang="ja-JP" altLang="en-US"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締め処理</a:t>
                      </a:r>
                      <a:endParaRPr lang="en-US" altLang="ja-JP"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2075">
                        <a:lnSpc>
                          <a:spcPct val="100000"/>
                        </a:lnSpc>
                        <a:spcBef>
                          <a:spcPts val="15"/>
                        </a:spcBef>
                      </a:pP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勤怠実績の確定処理をおこなうことができます。</a:t>
                      </a:r>
                      <a:endParaRPr lang="en-US" altLang="ja-JP"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44450" marB="0">
                    <a:solidFill>
                      <a:schemeClr val="bg1">
                        <a:lumMod val="85000"/>
                      </a:schemeClr>
                    </a:solidFill>
                  </a:tcPr>
                </a:tc>
                <a:extLst>
                  <a:ext uri="{0D108BD9-81ED-4DB2-BD59-A6C34878D82A}">
                    <a16:rowId xmlns:a16="http://schemas.microsoft.com/office/drawing/2014/main" val="2223984368"/>
                  </a:ext>
                </a:extLst>
              </a:tr>
            </a:tbl>
          </a:graphicData>
        </a:graphic>
      </p:graphicFrame>
      <p:sp>
        <p:nvSpPr>
          <p:cNvPr id="33" name="楕円 32">
            <a:extLst>
              <a:ext uri="{FF2B5EF4-FFF2-40B4-BE49-F238E27FC236}">
                <a16:creationId xmlns:a16="http://schemas.microsoft.com/office/drawing/2014/main" id="{AF6F6113-F920-D078-08FD-72013C9425E7}"/>
              </a:ext>
            </a:extLst>
          </p:cNvPr>
          <p:cNvSpPr/>
          <p:nvPr/>
        </p:nvSpPr>
        <p:spPr>
          <a:xfrm>
            <a:off x="914400" y="52777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4" name="楕円 33">
            <a:extLst>
              <a:ext uri="{FF2B5EF4-FFF2-40B4-BE49-F238E27FC236}">
                <a16:creationId xmlns:a16="http://schemas.microsoft.com/office/drawing/2014/main" id="{F1748330-782A-C106-0BA2-9B804BEFB747}"/>
              </a:ext>
            </a:extLst>
          </p:cNvPr>
          <p:cNvSpPr/>
          <p:nvPr/>
        </p:nvSpPr>
        <p:spPr>
          <a:xfrm>
            <a:off x="914400" y="60229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5" name="楕円 34">
            <a:extLst>
              <a:ext uri="{FF2B5EF4-FFF2-40B4-BE49-F238E27FC236}">
                <a16:creationId xmlns:a16="http://schemas.microsoft.com/office/drawing/2014/main" id="{B18D8E32-AA9D-49C0-BBC6-D2650203DFA8}"/>
              </a:ext>
            </a:extLst>
          </p:cNvPr>
          <p:cNvSpPr/>
          <p:nvPr/>
        </p:nvSpPr>
        <p:spPr>
          <a:xfrm>
            <a:off x="914400" y="67087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7" name="楕円 36">
            <a:extLst>
              <a:ext uri="{FF2B5EF4-FFF2-40B4-BE49-F238E27FC236}">
                <a16:creationId xmlns:a16="http://schemas.microsoft.com/office/drawing/2014/main" id="{487B2418-9A4B-6818-F05A-6133896841BF}"/>
              </a:ext>
            </a:extLst>
          </p:cNvPr>
          <p:cNvSpPr/>
          <p:nvPr/>
        </p:nvSpPr>
        <p:spPr>
          <a:xfrm>
            <a:off x="2068050" y="1985277"/>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8" name="楕円 37">
            <a:extLst>
              <a:ext uri="{FF2B5EF4-FFF2-40B4-BE49-F238E27FC236}">
                <a16:creationId xmlns:a16="http://schemas.microsoft.com/office/drawing/2014/main" id="{4D6B744A-AC3A-CFFA-9CD5-9600ABD2A76A}"/>
              </a:ext>
            </a:extLst>
          </p:cNvPr>
          <p:cNvSpPr/>
          <p:nvPr/>
        </p:nvSpPr>
        <p:spPr>
          <a:xfrm>
            <a:off x="2068050" y="2402344"/>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9" name="楕円 38">
            <a:extLst>
              <a:ext uri="{FF2B5EF4-FFF2-40B4-BE49-F238E27FC236}">
                <a16:creationId xmlns:a16="http://schemas.microsoft.com/office/drawing/2014/main" id="{518C802B-4DCE-2792-D8B4-E6C3D6C5AD46}"/>
              </a:ext>
            </a:extLst>
          </p:cNvPr>
          <p:cNvSpPr/>
          <p:nvPr/>
        </p:nvSpPr>
        <p:spPr>
          <a:xfrm>
            <a:off x="2068050" y="2791994"/>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2" name="四角形: 角を丸くする 41">
            <a:extLst>
              <a:ext uri="{FF2B5EF4-FFF2-40B4-BE49-F238E27FC236}">
                <a16:creationId xmlns:a16="http://schemas.microsoft.com/office/drawing/2014/main" id="{B71ED1B1-F2C9-8908-99CD-10E392EDC622}"/>
              </a:ext>
            </a:extLst>
          </p:cNvPr>
          <p:cNvSpPr/>
          <p:nvPr/>
        </p:nvSpPr>
        <p:spPr>
          <a:xfrm>
            <a:off x="2437386" y="2372010"/>
            <a:ext cx="1372614" cy="34563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4160D690-C30E-4B05-6C1C-B7C29FEF0690}"/>
              </a:ext>
            </a:extLst>
          </p:cNvPr>
          <p:cNvSpPr/>
          <p:nvPr/>
        </p:nvSpPr>
        <p:spPr>
          <a:xfrm>
            <a:off x="2430148" y="2763175"/>
            <a:ext cx="1372614" cy="345639"/>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6121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日次勤務実績を確認する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75</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メニューバーの［勤務実績］から、［日次勤務実績］をクリックします。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9" name="図 8">
            <a:extLst>
              <a:ext uri="{FF2B5EF4-FFF2-40B4-BE49-F238E27FC236}">
                <a16:creationId xmlns:a16="http://schemas.microsoft.com/office/drawing/2014/main" id="{9D1C96CF-C19E-E5E0-65B2-8445DFE8E79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96D27DD1-C49A-805B-FBDB-9BF1E68D66EE}"/>
              </a:ext>
            </a:extLst>
          </p:cNvPr>
          <p:cNvSpPr/>
          <p:nvPr/>
        </p:nvSpPr>
        <p:spPr>
          <a:xfrm>
            <a:off x="548434" y="20044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B6E3564-E2EA-4380-5281-090CA496C83A}"/>
              </a:ext>
            </a:extLst>
          </p:cNvPr>
          <p:cNvSpPr/>
          <p:nvPr/>
        </p:nvSpPr>
        <p:spPr>
          <a:xfrm>
            <a:off x="1340434" y="1830999"/>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6AFE1B5-6E9D-26DC-BF02-A69B603C86FB}"/>
              </a:ext>
            </a:extLst>
          </p:cNvPr>
          <p:cNvSpPr/>
          <p:nvPr/>
        </p:nvSpPr>
        <p:spPr>
          <a:xfrm>
            <a:off x="526209" y="1755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楕円 13">
            <a:extLst>
              <a:ext uri="{FF2B5EF4-FFF2-40B4-BE49-F238E27FC236}">
                <a16:creationId xmlns:a16="http://schemas.microsoft.com/office/drawing/2014/main" id="{CFC5BB7B-226D-A2D5-CC4A-EC83833DB6D1}"/>
              </a:ext>
            </a:extLst>
          </p:cNvPr>
          <p:cNvSpPr/>
          <p:nvPr/>
        </p:nvSpPr>
        <p:spPr>
          <a:xfrm>
            <a:off x="1339868" y="1631314"/>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A80850CA-64C2-CE50-836E-48DACD69C598}"/>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B43437EF-542C-B4BC-47FB-D0E4A8118C2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16921460-8B6B-C981-2D1D-5FDBFD1A1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28" name="図 27">
            <a:extLst>
              <a:ext uri="{FF2B5EF4-FFF2-40B4-BE49-F238E27FC236}">
                <a16:creationId xmlns:a16="http://schemas.microsoft.com/office/drawing/2014/main" id="{6AF28BBE-BE22-B527-0A57-E67711D2D8A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6050" y="5959896"/>
            <a:ext cx="5665897" cy="2700154"/>
          </a:xfrm>
          <a:prstGeom prst="rect">
            <a:avLst/>
          </a:prstGeom>
          <a:effectLst>
            <a:outerShdw blurRad="63500" sx="102000" sy="102000" algn="ctr" rotWithShape="0">
              <a:prstClr val="black">
                <a:alpha val="40000"/>
              </a:prstClr>
            </a:outerShdw>
          </a:effectLst>
        </p:spPr>
      </p:pic>
      <p:sp>
        <p:nvSpPr>
          <p:cNvPr id="29" name="四角形: 角を丸くする 28">
            <a:extLst>
              <a:ext uri="{FF2B5EF4-FFF2-40B4-BE49-F238E27FC236}">
                <a16:creationId xmlns:a16="http://schemas.microsoft.com/office/drawing/2014/main" id="{E2B761C8-4945-3024-279D-CFDBF61959C0}"/>
              </a:ext>
            </a:extLst>
          </p:cNvPr>
          <p:cNvSpPr/>
          <p:nvPr/>
        </p:nvSpPr>
        <p:spPr>
          <a:xfrm>
            <a:off x="3200400" y="7283023"/>
            <a:ext cx="609600" cy="190712"/>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9A4A8ACF-4313-25D9-23D2-BAC0BE73B2FE}"/>
              </a:ext>
            </a:extLst>
          </p:cNvPr>
          <p:cNvSpPr/>
          <p:nvPr/>
        </p:nvSpPr>
        <p:spPr>
          <a:xfrm>
            <a:off x="767509" y="6468741"/>
            <a:ext cx="5493591" cy="77343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9642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日次勤務実績を確認する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日単位の勤務実績を確認できます。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図 6">
            <a:extLst>
              <a:ext uri="{FF2B5EF4-FFF2-40B4-BE49-F238E27FC236}">
                <a16:creationId xmlns:a16="http://schemas.microsoft.com/office/drawing/2014/main" id="{B0EE3FDE-EC8C-C7F2-389A-B9FB71B3C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1705" y="1678004"/>
            <a:ext cx="5741216" cy="27353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80664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月次勤務実績を確認する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メニューバーの［勤務実績］から、［月次勤務実績］をクリックします。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62E0EE8C-9A62-F555-E0FF-D1B79A7D38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C15B69A7-31D0-85BA-1D3C-242B03A0EC53}"/>
              </a:ext>
            </a:extLst>
          </p:cNvPr>
          <p:cNvSpPr/>
          <p:nvPr/>
        </p:nvSpPr>
        <p:spPr>
          <a:xfrm>
            <a:off x="548434" y="20044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A930239-9D2A-3CED-D4EF-B4DD8AB81699}"/>
              </a:ext>
            </a:extLst>
          </p:cNvPr>
          <p:cNvSpPr/>
          <p:nvPr/>
        </p:nvSpPr>
        <p:spPr>
          <a:xfrm>
            <a:off x="1340434" y="20395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F959B52-209E-2B2A-8213-D5A518A077F3}"/>
              </a:ext>
            </a:extLst>
          </p:cNvPr>
          <p:cNvSpPr/>
          <p:nvPr/>
        </p:nvSpPr>
        <p:spPr>
          <a:xfrm>
            <a:off x="526209" y="1755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ACCABAB6-BE0D-91E2-C4A9-4352FE3329AD}"/>
              </a:ext>
            </a:extLst>
          </p:cNvPr>
          <p:cNvSpPr/>
          <p:nvPr/>
        </p:nvSpPr>
        <p:spPr>
          <a:xfrm>
            <a:off x="1339868" y="18398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E799473B-1B0E-A7B2-267E-B54A1B98E7C4}"/>
              </a:ext>
            </a:extLst>
          </p:cNvPr>
          <p:cNvGrpSpPr/>
          <p:nvPr/>
        </p:nvGrpSpPr>
        <p:grpSpPr>
          <a:xfrm>
            <a:off x="369000" y="5184775"/>
            <a:ext cx="6120000" cy="4004501"/>
            <a:chOff x="369000" y="950400"/>
            <a:chExt cx="6120000" cy="4004501"/>
          </a:xfrm>
        </p:grpSpPr>
        <p:sp>
          <p:nvSpPr>
            <p:cNvPr id="11" name="四角形: 角を丸くする 10">
              <a:extLst>
                <a:ext uri="{FF2B5EF4-FFF2-40B4-BE49-F238E27FC236}">
                  <a16:creationId xmlns:a16="http://schemas.microsoft.com/office/drawing/2014/main" id="{15C849BE-271D-FEEF-216B-480A8584576B}"/>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確認したい対象を検索条件で指定し、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6806877B-0AA7-B170-8347-2E6710570C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13" name="図 12">
            <a:extLst>
              <a:ext uri="{FF2B5EF4-FFF2-40B4-BE49-F238E27FC236}">
                <a16:creationId xmlns:a16="http://schemas.microsoft.com/office/drawing/2014/main" id="{9A9B4C8B-D8F7-B217-756E-550B50FD57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9143" y="5959896"/>
            <a:ext cx="5659711" cy="2700154"/>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6E1104A3-D901-226B-37F0-79FF3F46368E}"/>
              </a:ext>
            </a:extLst>
          </p:cNvPr>
          <p:cNvSpPr/>
          <p:nvPr/>
        </p:nvSpPr>
        <p:spPr>
          <a:xfrm>
            <a:off x="3200400" y="7370657"/>
            <a:ext cx="609600" cy="17759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F1352C8B-9E7B-2B83-B47C-ED46A6012EDA}"/>
              </a:ext>
            </a:extLst>
          </p:cNvPr>
          <p:cNvSpPr/>
          <p:nvPr/>
        </p:nvSpPr>
        <p:spPr>
          <a:xfrm>
            <a:off x="767509" y="6544940"/>
            <a:ext cx="5493591" cy="773435"/>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12334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月次勤務実績を確認する ③</a:t>
            </a:r>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3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カレンダー形式にて、打刻グループに紐づく従業員の勤務状況を確認できます。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6" name="四角形: 角を丸くする 5">
            <a:extLst>
              <a:ext uri="{FF2B5EF4-FFF2-40B4-BE49-F238E27FC236}">
                <a16:creationId xmlns:a16="http://schemas.microsoft.com/office/drawing/2014/main" id="{10CDB514-139F-4EF9-A5F4-0B5F12CF5B15}"/>
              </a:ext>
            </a:extLst>
          </p:cNvPr>
          <p:cNvSpPr/>
          <p:nvPr/>
        </p:nvSpPr>
        <p:spPr>
          <a:xfrm>
            <a:off x="585000" y="5926238"/>
            <a:ext cx="5688000" cy="2889098"/>
          </a:xfrm>
          <a:prstGeom prst="roundRect">
            <a:avLst>
              <a:gd name="adj" fmla="val 2154"/>
            </a:avLst>
          </a:prstGeom>
          <a:solidFill>
            <a:srgbClr val="7F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2218404D-7BA8-8C8D-56B7-8E7606BCC926}"/>
              </a:ext>
            </a:extLst>
          </p:cNvPr>
          <p:cNvSpPr/>
          <p:nvPr/>
        </p:nvSpPr>
        <p:spPr>
          <a:xfrm>
            <a:off x="718096" y="6060479"/>
            <a:ext cx="5421809" cy="2645287"/>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アイコンに</a:t>
            </a:r>
            <a:r>
              <a:rPr kumimoji="1" lang="ja-JP" altLang="en-US"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関して</a:t>
            </a:r>
            <a:endParaRPr kumimoji="1" lang="en-US" altLang="ja-JP"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9" name="表 31">
            <a:extLst>
              <a:ext uri="{FF2B5EF4-FFF2-40B4-BE49-F238E27FC236}">
                <a16:creationId xmlns:a16="http://schemas.microsoft.com/office/drawing/2014/main" id="{55D6E3E7-0457-12A7-1501-D63F04AB09E7}"/>
              </a:ext>
            </a:extLst>
          </p:cNvPr>
          <p:cNvGraphicFramePr>
            <a:graphicFrameLocks noGrp="1"/>
          </p:cNvGraphicFramePr>
          <p:nvPr>
            <p:extLst>
              <p:ext uri="{D42A27DB-BD31-4B8C-83A1-F6EECF244321}">
                <p14:modId xmlns:p14="http://schemas.microsoft.com/office/powerpoint/2010/main" val="567596158"/>
              </p:ext>
            </p:extLst>
          </p:nvPr>
        </p:nvGraphicFramePr>
        <p:xfrm>
          <a:off x="3473220" y="6708175"/>
          <a:ext cx="2366745" cy="1504080"/>
        </p:xfrm>
        <a:graphic>
          <a:graphicData uri="http://schemas.openxmlformats.org/drawingml/2006/table">
            <a:tbl>
              <a:tblPr firstRow="1" bandRow="1">
                <a:tableStyleId>{5C22544A-7EE6-4342-B048-85BDC9FD1C3A}</a:tableStyleId>
              </a:tblPr>
              <a:tblGrid>
                <a:gridCol w="710024">
                  <a:extLst>
                    <a:ext uri="{9D8B030D-6E8A-4147-A177-3AD203B41FA5}">
                      <a16:colId xmlns:a16="http://schemas.microsoft.com/office/drawing/2014/main" val="319732878"/>
                    </a:ext>
                  </a:extLst>
                </a:gridCol>
                <a:gridCol w="1656721">
                  <a:extLst>
                    <a:ext uri="{9D8B030D-6E8A-4147-A177-3AD203B41FA5}">
                      <a16:colId xmlns:a16="http://schemas.microsoft.com/office/drawing/2014/main" val="2196219766"/>
                    </a:ext>
                  </a:extLst>
                </a:gridCol>
              </a:tblGrid>
              <a:tr h="432000">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振休</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412612"/>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代休</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566843"/>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特別休暇にて</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作成されたアイコン</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（例）夏季休暇</a:t>
                      </a:r>
                      <a:endParaRPr kumimoji="1" lang="en-US" altLang="ja-JP"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498715"/>
                  </a:ext>
                </a:extLst>
              </a:tr>
            </a:tbl>
          </a:graphicData>
        </a:graphic>
      </p:graphicFrame>
      <p:graphicFrame>
        <p:nvGraphicFramePr>
          <p:cNvPr id="11" name="表 31">
            <a:extLst>
              <a:ext uri="{FF2B5EF4-FFF2-40B4-BE49-F238E27FC236}">
                <a16:creationId xmlns:a16="http://schemas.microsoft.com/office/drawing/2014/main" id="{D98C77BA-BEE6-25BD-3816-86EA3598A3A9}"/>
              </a:ext>
            </a:extLst>
          </p:cNvPr>
          <p:cNvGraphicFramePr>
            <a:graphicFrameLocks noGrp="1"/>
          </p:cNvGraphicFramePr>
          <p:nvPr>
            <p:extLst>
              <p:ext uri="{D42A27DB-BD31-4B8C-83A1-F6EECF244321}">
                <p14:modId xmlns:p14="http://schemas.microsoft.com/office/powerpoint/2010/main" val="1918949968"/>
              </p:ext>
            </p:extLst>
          </p:nvPr>
        </p:nvGraphicFramePr>
        <p:xfrm>
          <a:off x="886752" y="6702069"/>
          <a:ext cx="2366745" cy="1728000"/>
        </p:xfrm>
        <a:graphic>
          <a:graphicData uri="http://schemas.openxmlformats.org/drawingml/2006/table">
            <a:tbl>
              <a:tblPr firstRow="1" bandRow="1">
                <a:tableStyleId>{5C22544A-7EE6-4342-B048-85BDC9FD1C3A}</a:tableStyleId>
              </a:tblPr>
              <a:tblGrid>
                <a:gridCol w="710024">
                  <a:extLst>
                    <a:ext uri="{9D8B030D-6E8A-4147-A177-3AD203B41FA5}">
                      <a16:colId xmlns:a16="http://schemas.microsoft.com/office/drawing/2014/main" val="319732878"/>
                    </a:ext>
                  </a:extLst>
                </a:gridCol>
                <a:gridCol w="1656721">
                  <a:extLst>
                    <a:ext uri="{9D8B030D-6E8A-4147-A177-3AD203B41FA5}">
                      <a16:colId xmlns:a16="http://schemas.microsoft.com/office/drawing/2014/main" val="2196219766"/>
                    </a:ext>
                  </a:extLst>
                </a:gridCol>
              </a:tblGrid>
              <a:tr h="432000">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所定休日</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412612"/>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法定休日</a:t>
                      </a: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566843"/>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スケジュール未登録</a:t>
                      </a:r>
                      <a:endParaRPr kumimoji="1" lang="en-US" altLang="ja-JP"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498715"/>
                  </a:ext>
                </a:extLst>
              </a:tr>
              <a:tr h="432000">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bg1">
                          <a:lumMod val="50000"/>
                        </a:schemeClr>
                      </a:solidFill>
                      <a:prstDash val="sys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丸ｺﾞｼｯｸM-PRO" panose="020F0600000000000000" pitchFamily="50" charset="-128"/>
                          <a:ea typeface="HG丸ｺﾞｼｯｸM-PRO" panose="020F0600000000000000" pitchFamily="50" charset="-128"/>
                        </a:rPr>
                        <a:t>有給休暇</a:t>
                      </a:r>
                      <a:endParaRPr kumimoji="1" lang="en-US" altLang="ja-JP"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317395"/>
                  </a:ext>
                </a:extLst>
              </a:tr>
            </a:tbl>
          </a:graphicData>
        </a:graphic>
      </p:graphicFrame>
      <p:grpSp>
        <p:nvGrpSpPr>
          <p:cNvPr id="12" name="グループ化 11">
            <a:extLst>
              <a:ext uri="{FF2B5EF4-FFF2-40B4-BE49-F238E27FC236}">
                <a16:creationId xmlns:a16="http://schemas.microsoft.com/office/drawing/2014/main" id="{DE08553B-D165-A690-200B-64F1FF7033D9}"/>
              </a:ext>
            </a:extLst>
          </p:cNvPr>
          <p:cNvGrpSpPr/>
          <p:nvPr/>
        </p:nvGrpSpPr>
        <p:grpSpPr>
          <a:xfrm>
            <a:off x="436076" y="5413375"/>
            <a:ext cx="5985849" cy="360000"/>
            <a:chOff x="436076" y="993775"/>
            <a:chExt cx="5985849" cy="388800"/>
          </a:xfrm>
        </p:grpSpPr>
        <p:grpSp>
          <p:nvGrpSpPr>
            <p:cNvPr id="13" name="グループ化 12">
              <a:extLst>
                <a:ext uri="{FF2B5EF4-FFF2-40B4-BE49-F238E27FC236}">
                  <a16:creationId xmlns:a16="http://schemas.microsoft.com/office/drawing/2014/main" id="{DB7781DD-D2A9-7611-402E-AE7DEA43BF70}"/>
                </a:ext>
              </a:extLst>
            </p:cNvPr>
            <p:cNvGrpSpPr/>
            <p:nvPr/>
          </p:nvGrpSpPr>
          <p:grpSpPr>
            <a:xfrm>
              <a:off x="436076" y="993775"/>
              <a:ext cx="1560081" cy="388800"/>
              <a:chOff x="461216" y="5156407"/>
              <a:chExt cx="1560081" cy="388800"/>
            </a:xfrm>
          </p:grpSpPr>
          <p:sp>
            <p:nvSpPr>
              <p:cNvPr id="15" name="正方形/長方形 14">
                <a:extLst>
                  <a:ext uri="{FF2B5EF4-FFF2-40B4-BE49-F238E27FC236}">
                    <a16:creationId xmlns:a16="http://schemas.microsoft.com/office/drawing/2014/main" id="{E5744493-A499-CB6D-389B-FF1BB2769476}"/>
                  </a:ext>
                </a:extLst>
              </p:cNvPr>
              <p:cNvSpPr/>
              <p:nvPr/>
            </p:nvSpPr>
            <p:spPr>
              <a:xfrm>
                <a:off x="461216" y="5156407"/>
                <a:ext cx="1560081" cy="387592"/>
              </a:xfrm>
              <a:prstGeom prst="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16" name="二等辺三角形 15">
                <a:extLst>
                  <a:ext uri="{FF2B5EF4-FFF2-40B4-BE49-F238E27FC236}">
                    <a16:creationId xmlns:a16="http://schemas.microsoft.com/office/drawing/2014/main" id="{89B1AC15-20AD-1145-BD42-02AC6AAF3992}"/>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グラフィックス 16" descr="電球 単色塗りつぶし">
                <a:extLst>
                  <a:ext uri="{FF2B5EF4-FFF2-40B4-BE49-F238E27FC236}">
                    <a16:creationId xmlns:a16="http://schemas.microsoft.com/office/drawing/2014/main" id="{D460B453-E0DE-1E3A-8B12-1C1246B4BB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5231579"/>
                <a:ext cx="261786" cy="261786"/>
              </a:xfrm>
              <a:prstGeom prst="rect">
                <a:avLst/>
              </a:prstGeom>
            </p:spPr>
          </p:pic>
        </p:grpSp>
        <p:cxnSp>
          <p:nvCxnSpPr>
            <p:cNvPr id="14" name="直線コネクタ 13">
              <a:extLst>
                <a:ext uri="{FF2B5EF4-FFF2-40B4-BE49-F238E27FC236}">
                  <a16:creationId xmlns:a16="http://schemas.microsoft.com/office/drawing/2014/main" id="{235DA084-DB65-5201-3864-7D07196C22D0}"/>
                </a:ext>
              </a:extLst>
            </p:cNvPr>
            <p:cNvCxnSpPr>
              <a:cxnSpLocks/>
            </p:cNvCxnSpPr>
            <p:nvPr/>
          </p:nvCxnSpPr>
          <p:spPr>
            <a:xfrm>
              <a:off x="2213313" y="1187571"/>
              <a:ext cx="4208612"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grpSp>
      <p:cxnSp>
        <p:nvCxnSpPr>
          <p:cNvPr id="18" name="直線コネクタ 17">
            <a:extLst>
              <a:ext uri="{FF2B5EF4-FFF2-40B4-BE49-F238E27FC236}">
                <a16:creationId xmlns:a16="http://schemas.microsoft.com/office/drawing/2014/main" id="{FF752BD1-64B5-1CD9-788C-FE808EC1C869}"/>
              </a:ext>
            </a:extLst>
          </p:cNvPr>
          <p:cNvCxnSpPr>
            <a:cxnSpLocks/>
          </p:cNvCxnSpPr>
          <p:nvPr/>
        </p:nvCxnSpPr>
        <p:spPr>
          <a:xfrm>
            <a:off x="436076" y="8994775"/>
            <a:ext cx="5985849"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pic>
        <p:nvPicPr>
          <p:cNvPr id="34" name="object 7">
            <a:extLst>
              <a:ext uri="{FF2B5EF4-FFF2-40B4-BE49-F238E27FC236}">
                <a16:creationId xmlns:a16="http://schemas.microsoft.com/office/drawing/2014/main" id="{5EF0CA63-9A33-C451-67D6-73AD57354748}"/>
              </a:ext>
            </a:extLst>
          </p:cNvPr>
          <p:cNvPicPr/>
          <p:nvPr/>
        </p:nvPicPr>
        <p:blipFill>
          <a:blip r:embed="rId4" cstate="print"/>
          <a:stretch>
            <a:fillRect/>
          </a:stretch>
        </p:blipFill>
        <p:spPr>
          <a:xfrm>
            <a:off x="1018035" y="6747707"/>
            <a:ext cx="361532" cy="350470"/>
          </a:xfrm>
          <a:prstGeom prst="rect">
            <a:avLst/>
          </a:prstGeom>
        </p:spPr>
      </p:pic>
      <p:pic>
        <p:nvPicPr>
          <p:cNvPr id="35" name="object 8">
            <a:extLst>
              <a:ext uri="{FF2B5EF4-FFF2-40B4-BE49-F238E27FC236}">
                <a16:creationId xmlns:a16="http://schemas.microsoft.com/office/drawing/2014/main" id="{C9607C8C-88F0-911F-2DE2-C038B5D39079}"/>
              </a:ext>
            </a:extLst>
          </p:cNvPr>
          <p:cNvPicPr/>
          <p:nvPr/>
        </p:nvPicPr>
        <p:blipFill>
          <a:blip r:embed="rId5" cstate="print"/>
          <a:stretch>
            <a:fillRect/>
          </a:stretch>
        </p:blipFill>
        <p:spPr>
          <a:xfrm>
            <a:off x="992488" y="7190425"/>
            <a:ext cx="412626" cy="350471"/>
          </a:xfrm>
          <a:prstGeom prst="rect">
            <a:avLst/>
          </a:prstGeom>
        </p:spPr>
      </p:pic>
      <p:pic>
        <p:nvPicPr>
          <p:cNvPr id="36" name="object 9">
            <a:extLst>
              <a:ext uri="{FF2B5EF4-FFF2-40B4-BE49-F238E27FC236}">
                <a16:creationId xmlns:a16="http://schemas.microsoft.com/office/drawing/2014/main" id="{3160B182-E4A7-45E2-985C-C4B75832A80C}"/>
              </a:ext>
            </a:extLst>
          </p:cNvPr>
          <p:cNvPicPr/>
          <p:nvPr/>
        </p:nvPicPr>
        <p:blipFill>
          <a:blip r:embed="rId6" cstate="print"/>
          <a:stretch>
            <a:fillRect/>
          </a:stretch>
        </p:blipFill>
        <p:spPr>
          <a:xfrm>
            <a:off x="1055491" y="7617552"/>
            <a:ext cx="324076" cy="303860"/>
          </a:xfrm>
          <a:prstGeom prst="rect">
            <a:avLst/>
          </a:prstGeom>
        </p:spPr>
      </p:pic>
      <p:pic>
        <p:nvPicPr>
          <p:cNvPr id="37" name="object 10">
            <a:extLst>
              <a:ext uri="{FF2B5EF4-FFF2-40B4-BE49-F238E27FC236}">
                <a16:creationId xmlns:a16="http://schemas.microsoft.com/office/drawing/2014/main" id="{A369777D-1861-681B-47EE-AE0C6C14BEFE}"/>
              </a:ext>
            </a:extLst>
          </p:cNvPr>
          <p:cNvPicPr/>
          <p:nvPr/>
        </p:nvPicPr>
        <p:blipFill>
          <a:blip r:embed="rId7" cstate="print"/>
          <a:stretch>
            <a:fillRect/>
          </a:stretch>
        </p:blipFill>
        <p:spPr>
          <a:xfrm>
            <a:off x="1033161" y="8061844"/>
            <a:ext cx="357015" cy="335437"/>
          </a:xfrm>
          <a:prstGeom prst="rect">
            <a:avLst/>
          </a:prstGeom>
        </p:spPr>
      </p:pic>
      <p:pic>
        <p:nvPicPr>
          <p:cNvPr id="38" name="object 11">
            <a:extLst>
              <a:ext uri="{FF2B5EF4-FFF2-40B4-BE49-F238E27FC236}">
                <a16:creationId xmlns:a16="http://schemas.microsoft.com/office/drawing/2014/main" id="{F8D90C2E-D172-0B74-4FEF-A235FAFDF795}"/>
              </a:ext>
            </a:extLst>
          </p:cNvPr>
          <p:cNvPicPr/>
          <p:nvPr/>
        </p:nvPicPr>
        <p:blipFill>
          <a:blip r:embed="rId8" cstate="print"/>
          <a:stretch>
            <a:fillRect/>
          </a:stretch>
        </p:blipFill>
        <p:spPr>
          <a:xfrm>
            <a:off x="3618976" y="7179313"/>
            <a:ext cx="372988" cy="353723"/>
          </a:xfrm>
          <a:prstGeom prst="rect">
            <a:avLst/>
          </a:prstGeom>
        </p:spPr>
      </p:pic>
      <p:pic>
        <p:nvPicPr>
          <p:cNvPr id="39" name="object 12">
            <a:extLst>
              <a:ext uri="{FF2B5EF4-FFF2-40B4-BE49-F238E27FC236}">
                <a16:creationId xmlns:a16="http://schemas.microsoft.com/office/drawing/2014/main" id="{C984AF75-CFC0-77C9-A484-310697413354}"/>
              </a:ext>
            </a:extLst>
          </p:cNvPr>
          <p:cNvPicPr/>
          <p:nvPr/>
        </p:nvPicPr>
        <p:blipFill>
          <a:blip r:embed="rId9" cstate="print"/>
          <a:stretch>
            <a:fillRect/>
          </a:stretch>
        </p:blipFill>
        <p:spPr>
          <a:xfrm>
            <a:off x="3630980" y="6745754"/>
            <a:ext cx="357015" cy="335437"/>
          </a:xfrm>
          <a:prstGeom prst="rect">
            <a:avLst/>
          </a:prstGeom>
        </p:spPr>
      </p:pic>
      <p:pic>
        <p:nvPicPr>
          <p:cNvPr id="40" name="図 39">
            <a:extLst>
              <a:ext uri="{FF2B5EF4-FFF2-40B4-BE49-F238E27FC236}">
                <a16:creationId xmlns:a16="http://schemas.microsoft.com/office/drawing/2014/main" id="{3384928D-64F6-3CD6-696D-DA15FF4188F7}"/>
              </a:ext>
            </a:extLst>
          </p:cNvPr>
          <p:cNvPicPr>
            <a:picLocks noChangeAspect="1"/>
          </p:cNvPicPr>
          <p:nvPr/>
        </p:nvPicPr>
        <p:blipFill rotWithShape="1">
          <a:blip r:embed="rId10"/>
          <a:srcRect b="52251"/>
          <a:stretch/>
        </p:blipFill>
        <p:spPr>
          <a:xfrm>
            <a:off x="5307978" y="7773369"/>
            <a:ext cx="1267991" cy="1145206"/>
          </a:xfrm>
          <a:prstGeom prst="rect">
            <a:avLst/>
          </a:prstGeom>
        </p:spPr>
      </p:pic>
      <p:sp>
        <p:nvSpPr>
          <p:cNvPr id="43" name="テキスト プレースホルダー 1">
            <a:extLst>
              <a:ext uri="{FF2B5EF4-FFF2-40B4-BE49-F238E27FC236}">
                <a16:creationId xmlns:a16="http://schemas.microsoft.com/office/drawing/2014/main" id="{EB667127-9F23-B2A7-AFC8-5D2F59E16A1C}"/>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11"/>
              </a:rPr>
              <a:t>こちら</a:t>
            </a:r>
            <a:endParaRPr kumimoji="1" lang="ja-JP" altLang="en-US" dirty="0"/>
          </a:p>
        </p:txBody>
      </p:sp>
      <p:pic>
        <p:nvPicPr>
          <p:cNvPr id="2" name="図 1">
            <a:extLst>
              <a:ext uri="{FF2B5EF4-FFF2-40B4-BE49-F238E27FC236}">
                <a16:creationId xmlns:a16="http://schemas.microsoft.com/office/drawing/2014/main" id="{4A532FBA-19C5-A1B2-74DB-5B6480D6667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51705" y="1676170"/>
            <a:ext cx="5741216" cy="2739038"/>
          </a:xfrm>
          <a:prstGeom prst="rect">
            <a:avLst/>
          </a:prstGeom>
          <a:effectLst>
            <a:outerShdw blurRad="63500" sx="102000" sy="102000" algn="ctr" rotWithShape="0">
              <a:prstClr val="black">
                <a:alpha val="40000"/>
              </a:prstClr>
            </a:outerShdw>
          </a:effectLst>
        </p:spPr>
      </p:pic>
      <p:pic>
        <p:nvPicPr>
          <p:cNvPr id="5" name="図 4">
            <a:extLst>
              <a:ext uri="{FF2B5EF4-FFF2-40B4-BE49-F238E27FC236}">
                <a16:creationId xmlns:a16="http://schemas.microsoft.com/office/drawing/2014/main" id="{30B5B1EC-63CE-3C2A-B652-1E863CF8613D}"/>
              </a:ext>
            </a:extLst>
          </p:cNvPr>
          <p:cNvPicPr>
            <a:picLocks noChangeAspect="1"/>
          </p:cNvPicPr>
          <p:nvPr/>
        </p:nvPicPr>
        <p:blipFill>
          <a:blip r:embed="rId13"/>
          <a:stretch>
            <a:fillRect/>
          </a:stretch>
        </p:blipFill>
        <p:spPr>
          <a:xfrm>
            <a:off x="3541304" y="7629799"/>
            <a:ext cx="529881" cy="492696"/>
          </a:xfrm>
          <a:prstGeom prst="rect">
            <a:avLst/>
          </a:prstGeom>
        </p:spPr>
      </p:pic>
    </p:spTree>
    <p:extLst>
      <p:ext uri="{BB962C8B-B14F-4D97-AF65-F5344CB8AC3E}">
        <p14:creationId xmlns:p14="http://schemas.microsoft.com/office/powerpoint/2010/main" val="40162328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締め処理をおこなう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メニューバーの［勤務実績］から、［締め処理］をクリックします。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締め処理月</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打刻グループなどの</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検索条件を指定し、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［表示］</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ECD099BD-EAB8-682B-43B6-05C2F4591D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9"/>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6D1893BD-9431-D4C6-FCE6-920E672CA480}"/>
              </a:ext>
            </a:extLst>
          </p:cNvPr>
          <p:cNvSpPr/>
          <p:nvPr/>
        </p:nvSpPr>
        <p:spPr>
          <a:xfrm>
            <a:off x="548434" y="20044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6CDFA09-47FE-1BF8-2C81-944B74D8FE07}"/>
              </a:ext>
            </a:extLst>
          </p:cNvPr>
          <p:cNvSpPr/>
          <p:nvPr/>
        </p:nvSpPr>
        <p:spPr>
          <a:xfrm>
            <a:off x="1340434" y="219194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799D0C12-8391-7E9A-1637-B248E1F57758}"/>
              </a:ext>
            </a:extLst>
          </p:cNvPr>
          <p:cNvSpPr/>
          <p:nvPr/>
        </p:nvSpPr>
        <p:spPr>
          <a:xfrm>
            <a:off x="526209" y="17557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6E631538-B9D3-4765-1902-DC47B3111B2B}"/>
              </a:ext>
            </a:extLst>
          </p:cNvPr>
          <p:cNvSpPr/>
          <p:nvPr/>
        </p:nvSpPr>
        <p:spPr>
          <a:xfrm>
            <a:off x="1339868" y="199225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BFB289F9-ECF0-B3E7-2853-8D4A9555E6C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1447" y="5959896"/>
            <a:ext cx="5635103" cy="2700154"/>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55FFC4C0-0A9E-CD9C-9B10-8F0B123B4FC9}"/>
              </a:ext>
            </a:extLst>
          </p:cNvPr>
          <p:cNvSpPr/>
          <p:nvPr/>
        </p:nvSpPr>
        <p:spPr>
          <a:xfrm>
            <a:off x="3200400" y="7089775"/>
            <a:ext cx="609600" cy="17759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3861CDEC-6342-11B5-9A37-79D04ED7158B}"/>
              </a:ext>
            </a:extLst>
          </p:cNvPr>
          <p:cNvSpPr/>
          <p:nvPr/>
        </p:nvSpPr>
        <p:spPr>
          <a:xfrm>
            <a:off x="767509" y="6544941"/>
            <a:ext cx="5493591" cy="528266"/>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835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69000" y="950400"/>
            <a:ext cx="6120000" cy="4004501"/>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69000" y="5184775"/>
            <a:ext cx="6120000" cy="4004501"/>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100"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8284" y="1802744"/>
            <a:ext cx="4101433" cy="2848631"/>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1838" y="4094251"/>
            <a:ext cx="2924047" cy="3916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000" y="6099175"/>
            <a:ext cx="2520000" cy="2543496"/>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076" y="8004175"/>
            <a:ext cx="1323847" cy="25783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1">
            <a:extLst>
              <a:ext uri="{FF2B5EF4-FFF2-40B4-BE49-F238E27FC236}">
                <a16:creationId xmlns:a16="http://schemas.microsoft.com/office/drawing/2014/main" id="{1E5543DE-A2AA-59FA-C631-9844AF0C1E07}"/>
              </a:ext>
            </a:extLst>
          </p:cNvPr>
          <p:cNvSpPr>
            <a:spLocks noGrp="1"/>
          </p:cNvSpPr>
          <p:nvPr>
            <p:ph type="body" sz="quarter" idx="13"/>
          </p:nvPr>
        </p:nvSpPr>
        <p:spPr>
          <a:xfrm>
            <a:off x="166434" y="9673850"/>
            <a:ext cx="1493923" cy="169277"/>
          </a:xfrm>
        </p:spPr>
        <p:txBody>
          <a:bodyPr/>
          <a:lstStyle/>
          <a:p>
            <a:r>
              <a:rPr kumimoji="1" lang="ja-JP" altLang="en-US" dirty="0"/>
              <a:t>ヘルプページはこちら</a:t>
            </a:r>
          </a:p>
        </p:txBody>
      </p:sp>
    </p:spTree>
    <p:extLst>
      <p:ext uri="{BB962C8B-B14F-4D97-AF65-F5344CB8AC3E}">
        <p14:creationId xmlns:p14="http://schemas.microsoft.com/office/powerpoint/2010/main" val="19714297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打刻エラーや未対応申請件数を確認します。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BDA39FA0-2FBA-9181-63BC-EBE8FAA4C0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12" name="二等辺三角形 11">
            <a:extLst>
              <a:ext uri="{FF2B5EF4-FFF2-40B4-BE49-F238E27FC236}">
                <a16:creationId xmlns:a16="http://schemas.microsoft.com/office/drawing/2014/main" id="{7B0B449F-F267-DE1B-398A-DF25A20422EE}"/>
              </a:ext>
            </a:extLst>
          </p:cNvPr>
          <p:cNvSpPr/>
          <p:nvPr/>
        </p:nvSpPr>
        <p:spPr>
          <a:xfrm rot="11605890">
            <a:off x="1849596" y="3233665"/>
            <a:ext cx="152400" cy="492907"/>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a:extLst>
              <a:ext uri="{FF2B5EF4-FFF2-40B4-BE49-F238E27FC236}">
                <a16:creationId xmlns:a16="http://schemas.microsoft.com/office/drawing/2014/main" id="{A2F163B6-BAC5-2682-1784-DC10A307BCB4}"/>
              </a:ext>
            </a:extLst>
          </p:cNvPr>
          <p:cNvSpPr/>
          <p:nvPr/>
        </p:nvSpPr>
        <p:spPr>
          <a:xfrm rot="14909195">
            <a:off x="2617158" y="3454363"/>
            <a:ext cx="153324" cy="431292"/>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締め処理をおこなう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80</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5"/>
              </a:rPr>
              <a:t>こちら</a:t>
            </a:r>
            <a:endParaRPr kumimoji="1" lang="ja-JP" altLang="en-US" dirty="0"/>
          </a:p>
        </p:txBody>
      </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締め処理をおこなう打刻グループにチェックを入れます。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5" name="図 4">
            <a:extLst>
              <a:ext uri="{FF2B5EF4-FFF2-40B4-BE49-F238E27FC236}">
                <a16:creationId xmlns:a16="http://schemas.microsoft.com/office/drawing/2014/main" id="{D36BB13E-CAAC-3BA2-8FE2-E0268A64CA0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1447" y="5962831"/>
            <a:ext cx="5635103" cy="2694283"/>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9C2F211F-2563-3D80-672C-D90E1CCC5504}"/>
              </a:ext>
            </a:extLst>
          </p:cNvPr>
          <p:cNvPicPr>
            <a:picLocks noChangeAspect="1"/>
          </p:cNvPicPr>
          <p:nvPr/>
        </p:nvPicPr>
        <p:blipFill>
          <a:blip r:embed="rId7"/>
          <a:stretch>
            <a:fillRect/>
          </a:stretch>
        </p:blipFill>
        <p:spPr>
          <a:xfrm>
            <a:off x="905738" y="2245365"/>
            <a:ext cx="2392838" cy="1100197"/>
          </a:xfrm>
          <a:prstGeom prst="rect">
            <a:avLst/>
          </a:prstGeom>
          <a:ln w="38100">
            <a:solidFill>
              <a:srgbClr val="54A250"/>
            </a:solidFill>
          </a:ln>
        </p:spPr>
      </p:pic>
      <p:pic>
        <p:nvPicPr>
          <p:cNvPr id="11" name="図 10">
            <a:extLst>
              <a:ext uri="{FF2B5EF4-FFF2-40B4-BE49-F238E27FC236}">
                <a16:creationId xmlns:a16="http://schemas.microsoft.com/office/drawing/2014/main" id="{711A0F6C-85A2-F8C3-95E9-20CA472BD2FC}"/>
              </a:ext>
            </a:extLst>
          </p:cNvPr>
          <p:cNvPicPr>
            <a:picLocks noChangeAspect="1"/>
          </p:cNvPicPr>
          <p:nvPr/>
        </p:nvPicPr>
        <p:blipFill>
          <a:blip r:embed="rId8"/>
          <a:stretch>
            <a:fillRect/>
          </a:stretch>
        </p:blipFill>
        <p:spPr>
          <a:xfrm>
            <a:off x="2869661" y="3045689"/>
            <a:ext cx="2655756" cy="1112274"/>
          </a:xfrm>
          <a:prstGeom prst="rect">
            <a:avLst/>
          </a:prstGeom>
          <a:ln w="38100">
            <a:solidFill>
              <a:srgbClr val="54A250"/>
            </a:solidFill>
          </a:ln>
        </p:spPr>
      </p:pic>
      <p:sp>
        <p:nvSpPr>
          <p:cNvPr id="14" name="四角形: 角を丸くする 13">
            <a:extLst>
              <a:ext uri="{FF2B5EF4-FFF2-40B4-BE49-F238E27FC236}">
                <a16:creationId xmlns:a16="http://schemas.microsoft.com/office/drawing/2014/main" id="{4A7499E0-2C67-1719-C6BF-FA7BFB7C7E1D}"/>
              </a:ext>
            </a:extLst>
          </p:cNvPr>
          <p:cNvSpPr/>
          <p:nvPr/>
        </p:nvSpPr>
        <p:spPr>
          <a:xfrm>
            <a:off x="913395" y="6589719"/>
            <a:ext cx="161062" cy="221380"/>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DF754F6B-8E95-3F10-BF91-5E23A4C15412}"/>
              </a:ext>
            </a:extLst>
          </p:cNvPr>
          <p:cNvGrpSpPr/>
          <p:nvPr/>
        </p:nvGrpSpPr>
        <p:grpSpPr>
          <a:xfrm>
            <a:off x="1143000" y="6209665"/>
            <a:ext cx="3913728" cy="458553"/>
            <a:chOff x="1541184" y="1731699"/>
            <a:chExt cx="3913728" cy="458553"/>
          </a:xfrm>
        </p:grpSpPr>
        <p:sp>
          <p:nvSpPr>
            <p:cNvPr id="16" name="四角形: 角を丸くする 15">
              <a:extLst>
                <a:ext uri="{FF2B5EF4-FFF2-40B4-BE49-F238E27FC236}">
                  <a16:creationId xmlns:a16="http://schemas.microsoft.com/office/drawing/2014/main" id="{FF9A22B4-883C-70BF-AD41-281F219F4475}"/>
                </a:ext>
              </a:extLst>
            </p:cNvPr>
            <p:cNvSpPr/>
            <p:nvPr/>
          </p:nvSpPr>
          <p:spPr>
            <a:xfrm>
              <a:off x="1721266" y="1731699"/>
              <a:ext cx="3733646" cy="458553"/>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全打刻グループを処理する場合はチェックを入れてください。</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二等辺三角形 16">
              <a:extLst>
                <a:ext uri="{FF2B5EF4-FFF2-40B4-BE49-F238E27FC236}">
                  <a16:creationId xmlns:a16="http://schemas.microsoft.com/office/drawing/2014/main" id="{9FB14F28-7523-E336-3B36-5D8DF665916A}"/>
                </a:ext>
              </a:extLst>
            </p:cNvPr>
            <p:cNvSpPr/>
            <p:nvPr/>
          </p:nvSpPr>
          <p:spPr>
            <a:xfrm rot="14362681">
              <a:off x="1611379" y="1920332"/>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8" name="四角形: 角を丸くする 17">
            <a:extLst>
              <a:ext uri="{FF2B5EF4-FFF2-40B4-BE49-F238E27FC236}">
                <a16:creationId xmlns:a16="http://schemas.microsoft.com/office/drawing/2014/main" id="{12DE7381-864E-1942-9394-0F0CDCA10C48}"/>
              </a:ext>
            </a:extLst>
          </p:cNvPr>
          <p:cNvSpPr/>
          <p:nvPr/>
        </p:nvSpPr>
        <p:spPr>
          <a:xfrm>
            <a:off x="913395" y="7630395"/>
            <a:ext cx="161062" cy="221380"/>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829C13AB-6BDF-C3E4-9ABE-61670A9E4C3B}"/>
              </a:ext>
            </a:extLst>
          </p:cNvPr>
          <p:cNvGrpSpPr/>
          <p:nvPr/>
        </p:nvGrpSpPr>
        <p:grpSpPr>
          <a:xfrm>
            <a:off x="1143000" y="7234612"/>
            <a:ext cx="4267200" cy="458553"/>
            <a:chOff x="1541184" y="1731699"/>
            <a:chExt cx="4267200" cy="458553"/>
          </a:xfrm>
        </p:grpSpPr>
        <p:sp>
          <p:nvSpPr>
            <p:cNvPr id="30" name="四角形: 角を丸くする 29">
              <a:extLst>
                <a:ext uri="{FF2B5EF4-FFF2-40B4-BE49-F238E27FC236}">
                  <a16:creationId xmlns:a16="http://schemas.microsoft.com/office/drawing/2014/main" id="{138701CA-662E-48BB-D809-DC372AAC939F}"/>
                </a:ext>
              </a:extLst>
            </p:cNvPr>
            <p:cNvSpPr/>
            <p:nvPr/>
          </p:nvSpPr>
          <p:spPr>
            <a:xfrm>
              <a:off x="1721266" y="1731699"/>
              <a:ext cx="4087118" cy="458553"/>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処理する打刻グループを限定する場合にチェックを入れてください。</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二等辺三角形 30">
              <a:extLst>
                <a:ext uri="{FF2B5EF4-FFF2-40B4-BE49-F238E27FC236}">
                  <a16:creationId xmlns:a16="http://schemas.microsoft.com/office/drawing/2014/main" id="{2701D1B1-C184-F3DB-F33E-27D59E28F3F6}"/>
                </a:ext>
              </a:extLst>
            </p:cNvPr>
            <p:cNvSpPr/>
            <p:nvPr/>
          </p:nvSpPr>
          <p:spPr>
            <a:xfrm rot="14362681">
              <a:off x="1611379" y="1920332"/>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8891966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締め処理をおこなう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dirty="0">
                  <a:solidFill>
                    <a:schemeClr val="tx1"/>
                  </a:solidFill>
                  <a:latin typeface="HG丸ｺﾞｼｯｸM-PRO" panose="020F0600000000000000" pitchFamily="50" charset="-128"/>
                  <a:ea typeface="HG丸ｺﾞｼｯｸM-PRO" panose="020F0600000000000000" pitchFamily="50" charset="-128"/>
                </a:rPr>
                <a:t>［締め処理］をクリックします。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6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［確定］をクリックすると締め処理が始まります。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C4D71045-4B1C-4399-8BB9-8A2F18BE6A6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3087" y="1673180"/>
            <a:ext cx="5738452" cy="2745018"/>
          </a:xfrm>
          <a:prstGeom prst="rect">
            <a:avLst/>
          </a:prstGeom>
          <a:effectLst>
            <a:outerShdw blurRad="63500" sx="102000" sy="102000" algn="ctr" rotWithShape="0">
              <a:prstClr val="black">
                <a:alpha val="40000"/>
              </a:prstClr>
            </a:outerShdw>
          </a:effectLst>
        </p:spPr>
      </p:pic>
      <p:pic>
        <p:nvPicPr>
          <p:cNvPr id="6" name="図 5">
            <a:extLst>
              <a:ext uri="{FF2B5EF4-FFF2-40B4-BE49-F238E27FC236}">
                <a16:creationId xmlns:a16="http://schemas.microsoft.com/office/drawing/2014/main" id="{12F160CB-6EAE-B791-73B0-D0158A86B53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7721" y="5962831"/>
            <a:ext cx="5622555" cy="2694283"/>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5C2DF840-8F7A-35B4-27FF-83DA4F69AD1C}"/>
              </a:ext>
            </a:extLst>
          </p:cNvPr>
          <p:cNvSpPr/>
          <p:nvPr/>
        </p:nvSpPr>
        <p:spPr>
          <a:xfrm>
            <a:off x="2895599" y="3813176"/>
            <a:ext cx="526713"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E18BA77-CC8C-4BBC-B1B8-C16BB9CAB2A1}"/>
              </a:ext>
            </a:extLst>
          </p:cNvPr>
          <p:cNvSpPr/>
          <p:nvPr/>
        </p:nvSpPr>
        <p:spPr>
          <a:xfrm>
            <a:off x="2891970" y="2060575"/>
            <a:ext cx="526713"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32C721A6-F987-C777-0BE3-5FC05166F209}"/>
              </a:ext>
            </a:extLst>
          </p:cNvPr>
          <p:cNvSpPr/>
          <p:nvPr/>
        </p:nvSpPr>
        <p:spPr>
          <a:xfrm>
            <a:off x="3155326" y="6583448"/>
            <a:ext cx="883274" cy="200911"/>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B68F3E14-DD81-2351-44A8-B55452019DA4}"/>
              </a:ext>
            </a:extLst>
          </p:cNvPr>
          <p:cNvGrpSpPr/>
          <p:nvPr/>
        </p:nvGrpSpPr>
        <p:grpSpPr>
          <a:xfrm>
            <a:off x="4008558" y="6826959"/>
            <a:ext cx="2282981" cy="759608"/>
            <a:chOff x="4069467" y="1330263"/>
            <a:chExt cx="2282981" cy="759608"/>
          </a:xfrm>
        </p:grpSpPr>
        <p:sp>
          <p:nvSpPr>
            <p:cNvPr id="33" name="四角形: 角を丸くする 32">
              <a:extLst>
                <a:ext uri="{FF2B5EF4-FFF2-40B4-BE49-F238E27FC236}">
                  <a16:creationId xmlns:a16="http://schemas.microsoft.com/office/drawing/2014/main" id="{322A1766-5AD3-D72D-AAF9-38B79536270D}"/>
                </a:ext>
              </a:extLst>
            </p:cNvPr>
            <p:cNvSpPr/>
            <p:nvPr/>
          </p:nvSpPr>
          <p:spPr>
            <a:xfrm>
              <a:off x="4069467" y="1517536"/>
              <a:ext cx="2282981"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締め処理をおこなったアカウントの</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登録メールアドレスが表示されます。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4" name="二等辺三角形 33">
              <a:extLst>
                <a:ext uri="{FF2B5EF4-FFF2-40B4-BE49-F238E27FC236}">
                  <a16:creationId xmlns:a16="http://schemas.microsoft.com/office/drawing/2014/main" id="{BF996C78-27BB-AE98-62AC-C10210D0FCAA}"/>
                </a:ext>
              </a:extLst>
            </p:cNvPr>
            <p:cNvSpPr/>
            <p:nvPr/>
          </p:nvSpPr>
          <p:spPr>
            <a:xfrm rot="19811521">
              <a:off x="4083442" y="1330263"/>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6" name="四角形: 角を丸くする 35">
            <a:extLst>
              <a:ext uri="{FF2B5EF4-FFF2-40B4-BE49-F238E27FC236}">
                <a16:creationId xmlns:a16="http://schemas.microsoft.com/office/drawing/2014/main" id="{95B9D716-DC4E-6E7E-3B00-CC9F09D44311}"/>
              </a:ext>
            </a:extLst>
          </p:cNvPr>
          <p:cNvSpPr/>
          <p:nvPr/>
        </p:nvSpPr>
        <p:spPr>
          <a:xfrm>
            <a:off x="3375693" y="7045476"/>
            <a:ext cx="384141" cy="159467"/>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331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締め処理をおこなう ④</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7 </a:t>
              </a:r>
              <a:r>
                <a:rPr lang="ja-JP" altLang="en-US" sz="1100" dirty="0">
                  <a:solidFill>
                    <a:schemeClr val="tx1"/>
                  </a:solidFill>
                  <a:latin typeface="HG丸ｺﾞｼｯｸM-PRO" panose="020F0600000000000000" pitchFamily="50" charset="-128"/>
                  <a:ea typeface="HG丸ｺﾞｼｯｸM-PRO" panose="020F0600000000000000" pitchFamily="50" charset="-128"/>
                </a:rPr>
                <a:t>状態が［処理中］の表記になります。</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8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画面を更新し、再度</a:t>
            </a:r>
            <a:r>
              <a:rPr kumimoji="1" lang="en-US" altLang="ja-JP" sz="1100" b="1" dirty="0">
                <a:solidFill>
                  <a:srgbClr val="58A854"/>
                </a:solidFill>
                <a:latin typeface="HG丸ｺﾞｼｯｸM-PRO" panose="020F0600000000000000" pitchFamily="50" charset="-128"/>
                <a:ea typeface="HG丸ｺﾞｼｯｸM-PRO" panose="020F0600000000000000" pitchFamily="50" charset="-128"/>
              </a:rPr>
              <a:t>2</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の工程をおこなうと「完了」表示になります。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8" name="図 7">
            <a:extLst>
              <a:ext uri="{FF2B5EF4-FFF2-40B4-BE49-F238E27FC236}">
                <a16:creationId xmlns:a16="http://schemas.microsoft.com/office/drawing/2014/main" id="{83BAB83D-9109-0EB1-CA84-37249642396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3087" y="1678662"/>
            <a:ext cx="5738452" cy="2734053"/>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6B40FDAE-3203-7A8C-AB6B-BC42C428C61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7721" y="5965830"/>
            <a:ext cx="5622555" cy="2688284"/>
          </a:xfrm>
          <a:prstGeom prst="rect">
            <a:avLst/>
          </a:prstGeom>
          <a:effectLst>
            <a:outerShdw blurRad="63500" sx="102000" sy="102000" algn="ctr" rotWithShape="0">
              <a:prstClr val="black">
                <a:alpha val="40000"/>
              </a:prstClr>
            </a:outerShdw>
          </a:effectLst>
        </p:spPr>
      </p:pic>
      <p:sp>
        <p:nvSpPr>
          <p:cNvPr id="27" name="四角形: 角を丸くする 26">
            <a:extLst>
              <a:ext uri="{FF2B5EF4-FFF2-40B4-BE49-F238E27FC236}">
                <a16:creationId xmlns:a16="http://schemas.microsoft.com/office/drawing/2014/main" id="{94612352-0CDC-C0BA-6006-0385204CCD84}"/>
              </a:ext>
            </a:extLst>
          </p:cNvPr>
          <p:cNvSpPr/>
          <p:nvPr/>
        </p:nvSpPr>
        <p:spPr>
          <a:xfrm>
            <a:off x="910842" y="2746376"/>
            <a:ext cx="5108958" cy="2286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9C25F534-E9FE-8C8F-29F0-174CD8BCD17C}"/>
              </a:ext>
            </a:extLst>
          </p:cNvPr>
          <p:cNvSpPr/>
          <p:nvPr/>
        </p:nvSpPr>
        <p:spPr>
          <a:xfrm>
            <a:off x="910842" y="6876120"/>
            <a:ext cx="5108958" cy="2286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87022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締め処理をおこなう ⑤</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83</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17" name="四角形: 角を丸くする 16">
            <a:extLst>
              <a:ext uri="{FF2B5EF4-FFF2-40B4-BE49-F238E27FC236}">
                <a16:creationId xmlns:a16="http://schemas.microsoft.com/office/drawing/2014/main" id="{39A30C60-ACB9-9909-8F51-875B86B97A68}"/>
              </a:ext>
            </a:extLst>
          </p:cNvPr>
          <p:cNvSpPr/>
          <p:nvPr/>
        </p:nvSpPr>
        <p:spPr>
          <a:xfrm>
            <a:off x="585000" y="1412862"/>
            <a:ext cx="5688000" cy="7734313"/>
          </a:xfrm>
          <a:prstGeom prst="roundRect">
            <a:avLst>
              <a:gd name="adj" fmla="val 2154"/>
            </a:avLst>
          </a:prstGeom>
          <a:solidFill>
            <a:srgbClr val="7F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6C5E831C-F31C-57E6-9097-B01ED14099A4}"/>
              </a:ext>
            </a:extLst>
          </p:cNvPr>
          <p:cNvSpPr/>
          <p:nvPr/>
        </p:nvSpPr>
        <p:spPr>
          <a:xfrm>
            <a:off x="718096" y="1547104"/>
            <a:ext cx="5421809" cy="7413121"/>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締め処理前に確認する事項について</a:t>
            </a:r>
            <a:endParaRPr kumimoji="1" lang="en-US" altLang="ja-JP" sz="1400" b="1"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A4785B8D-6989-A720-B7C4-A3C7A836F579}"/>
              </a:ext>
            </a:extLst>
          </p:cNvPr>
          <p:cNvSpPr txBox="1"/>
          <p:nvPr/>
        </p:nvSpPr>
        <p:spPr>
          <a:xfrm>
            <a:off x="807606" y="2043412"/>
            <a:ext cx="5242789" cy="2862322"/>
          </a:xfrm>
          <a:prstGeom prst="rect">
            <a:avLst/>
          </a:prstGeom>
          <a:noFill/>
        </p:spPr>
        <p:txBody>
          <a:bodyPr wrap="square">
            <a:spAutoFit/>
          </a:bodyPr>
          <a:lstStyle/>
          <a:p>
            <a:pPr marL="12700">
              <a:lnSpc>
                <a:spcPct val="100000"/>
              </a:lnSpc>
            </a:pP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・締め処理をおこなうためには、以下項目のエラーが</a:t>
            </a:r>
            <a:r>
              <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0</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件である必要があります。</a:t>
            </a: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　①打刻エラー（出勤打刻のみの状態）</a:t>
            </a: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　②未打刻（企業設定「自動欠勤」が設定しないの場合発生します）</a:t>
            </a: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r>
              <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エラー件数が</a:t>
            </a:r>
            <a:r>
              <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0</a:t>
            </a: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件になると締め処理を実行するためのチェックボックスが表示されます。</a:t>
            </a:r>
            <a:br>
              <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br>
            <a:r>
              <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i="0" dirty="0">
                <a:solidFill>
                  <a:srgbClr val="242424"/>
                </a:solidFill>
                <a:effectLst/>
                <a:latin typeface="HG丸ｺﾞｼｯｸM-PRO" panose="020F0600000000000000" pitchFamily="50" charset="-128"/>
                <a:ea typeface="HG丸ｺﾞｼｯｸM-PRO" panose="020F0600000000000000" pitchFamily="50" charset="-128"/>
              </a:rPr>
              <a:t>未対応申請があっても締め処理は可能ですが、締め処理後に承認はできません。承認する場合は締め処理の解除をおこなってください。</a:t>
            </a:r>
            <a:endPar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・操作日時点で従業員が紐づいていない打刻グループは、締め処理を実行するためのチェックボックスが表示されません。</a:t>
            </a: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r>
              <a:rPr lang="ja-JP" altLang="en-US"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・所属グループ単位の締め処理は、所属グループに属している従業員に紐づく打刻グループの締め処理が完了していないとおこなえません。</a:t>
            </a: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2700">
              <a:lnSpc>
                <a:spcPct val="100000"/>
              </a:lnSpc>
            </a:pPr>
            <a:endParaRPr lang="en-US" altLang="ja-JP" sz="1200"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23" name="グループ化 22">
            <a:extLst>
              <a:ext uri="{FF2B5EF4-FFF2-40B4-BE49-F238E27FC236}">
                <a16:creationId xmlns:a16="http://schemas.microsoft.com/office/drawing/2014/main" id="{0FFD44EC-FB46-0C41-E15C-456B626FB7AC}"/>
              </a:ext>
            </a:extLst>
          </p:cNvPr>
          <p:cNvGrpSpPr/>
          <p:nvPr/>
        </p:nvGrpSpPr>
        <p:grpSpPr>
          <a:xfrm>
            <a:off x="436076" y="900000"/>
            <a:ext cx="5985849" cy="360000"/>
            <a:chOff x="436076" y="993775"/>
            <a:chExt cx="5985849" cy="388800"/>
          </a:xfrm>
        </p:grpSpPr>
        <p:grpSp>
          <p:nvGrpSpPr>
            <p:cNvPr id="25" name="グループ化 24">
              <a:extLst>
                <a:ext uri="{FF2B5EF4-FFF2-40B4-BE49-F238E27FC236}">
                  <a16:creationId xmlns:a16="http://schemas.microsoft.com/office/drawing/2014/main" id="{B0E6E8DA-58A0-6016-1C79-A32236D3DED5}"/>
                </a:ext>
              </a:extLst>
            </p:cNvPr>
            <p:cNvGrpSpPr/>
            <p:nvPr/>
          </p:nvGrpSpPr>
          <p:grpSpPr>
            <a:xfrm>
              <a:off x="436076" y="993775"/>
              <a:ext cx="1560081" cy="388800"/>
              <a:chOff x="461216" y="5156407"/>
              <a:chExt cx="1560081" cy="388800"/>
            </a:xfrm>
          </p:grpSpPr>
          <p:sp>
            <p:nvSpPr>
              <p:cNvPr id="31" name="正方形/長方形 30">
                <a:extLst>
                  <a:ext uri="{FF2B5EF4-FFF2-40B4-BE49-F238E27FC236}">
                    <a16:creationId xmlns:a16="http://schemas.microsoft.com/office/drawing/2014/main" id="{ADB63F04-9C94-CE63-4FB5-4820E8A2AD0D}"/>
                  </a:ext>
                </a:extLst>
              </p:cNvPr>
              <p:cNvSpPr/>
              <p:nvPr/>
            </p:nvSpPr>
            <p:spPr>
              <a:xfrm>
                <a:off x="461216" y="5156407"/>
                <a:ext cx="1560081" cy="387592"/>
              </a:xfrm>
              <a:prstGeom prst="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32" name="二等辺三角形 31">
                <a:extLst>
                  <a:ext uri="{FF2B5EF4-FFF2-40B4-BE49-F238E27FC236}">
                    <a16:creationId xmlns:a16="http://schemas.microsoft.com/office/drawing/2014/main" id="{11335F51-4D04-9FB2-BD6C-844C1CD72E46}"/>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グラフィックス 32" descr="電球 単色塗りつぶし">
                <a:extLst>
                  <a:ext uri="{FF2B5EF4-FFF2-40B4-BE49-F238E27FC236}">
                    <a16:creationId xmlns:a16="http://schemas.microsoft.com/office/drawing/2014/main" id="{0BD4DBFC-9993-ECF1-6304-6B4CD307F0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30" name="直線コネクタ 29">
              <a:extLst>
                <a:ext uri="{FF2B5EF4-FFF2-40B4-BE49-F238E27FC236}">
                  <a16:creationId xmlns:a16="http://schemas.microsoft.com/office/drawing/2014/main" id="{59C308A2-9FCE-A414-A046-025864A806DE}"/>
                </a:ext>
              </a:extLst>
            </p:cNvPr>
            <p:cNvCxnSpPr>
              <a:cxnSpLocks/>
            </p:cNvCxnSpPr>
            <p:nvPr/>
          </p:nvCxnSpPr>
          <p:spPr>
            <a:xfrm>
              <a:off x="2213313" y="1187571"/>
              <a:ext cx="4208612"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0FA70C1C-E065-F6C8-9A57-8FF91CF95E5E}"/>
              </a:ext>
            </a:extLst>
          </p:cNvPr>
          <p:cNvCxnSpPr>
            <a:cxnSpLocks/>
          </p:cNvCxnSpPr>
          <p:nvPr/>
        </p:nvCxnSpPr>
        <p:spPr>
          <a:xfrm>
            <a:off x="436076" y="9375775"/>
            <a:ext cx="5985849" cy="0"/>
          </a:xfrm>
          <a:prstGeom prst="line">
            <a:avLst/>
          </a:prstGeom>
          <a:ln w="28575">
            <a:solidFill>
              <a:srgbClr val="54A250"/>
            </a:solidFill>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88733926-C883-34E0-EB3B-59BCFE7489C3}"/>
              </a:ext>
            </a:extLst>
          </p:cNvPr>
          <p:cNvPicPr>
            <a:picLocks noChangeAspect="1"/>
          </p:cNvPicPr>
          <p:nvPr/>
        </p:nvPicPr>
        <p:blipFill rotWithShape="1">
          <a:blip r:embed="rId5"/>
          <a:srcRect b="52251"/>
          <a:stretch/>
        </p:blipFill>
        <p:spPr>
          <a:xfrm>
            <a:off x="5307978" y="8170161"/>
            <a:ext cx="1267991" cy="1145206"/>
          </a:xfrm>
          <a:prstGeom prst="rect">
            <a:avLst/>
          </a:prstGeom>
        </p:spPr>
      </p:pic>
    </p:spTree>
    <p:extLst>
      <p:ext uri="{BB962C8B-B14F-4D97-AF65-F5344CB8AC3E}">
        <p14:creationId xmlns:p14="http://schemas.microsoft.com/office/powerpoint/2010/main" val="9138475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6</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4847400"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データ出力</a:t>
            </a:r>
            <a:endParaRPr lang="en-US" altLang="ja-JP"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800" dirty="0">
                <a:effectLst/>
                <a:latin typeface="HG丸ｺﾞｼｯｸM-PRO" panose="020F0600000000000000" pitchFamily="50" charset="-128"/>
                <a:ea typeface="HG丸ｺﾞｼｯｸM-PRO" panose="020F0600000000000000" pitchFamily="50" charset="-128"/>
              </a:rPr>
              <a:t>ジンジャー勤怠で出力できるデータの種類と出力方法を紹介します。</a:t>
            </a:r>
            <a:endParaRPr lang="ja-JP" altLang="en-US" sz="18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99550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ja-JP" altLang="en-US" dirty="0"/>
              <a:t>データ出力｜概要</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85</a:t>
            </a:fld>
            <a:endParaRPr lang="ja-JP" altLang="en-US" dirty="0"/>
          </a:p>
        </p:txBody>
      </p:sp>
      <p:grpSp>
        <p:nvGrpSpPr>
          <p:cNvPr id="11" name="グループ化 10">
            <a:extLst>
              <a:ext uri="{FF2B5EF4-FFF2-40B4-BE49-F238E27FC236}">
                <a16:creationId xmlns:a16="http://schemas.microsoft.com/office/drawing/2014/main" id="{34FFD77B-05DF-7401-74C4-E43600674583}"/>
              </a:ext>
            </a:extLst>
          </p:cNvPr>
          <p:cNvGrpSpPr/>
          <p:nvPr/>
        </p:nvGrpSpPr>
        <p:grpSpPr>
          <a:xfrm>
            <a:off x="366823" y="900000"/>
            <a:ext cx="6300000" cy="360000"/>
            <a:chOff x="414047" y="1728889"/>
            <a:chExt cx="6042992" cy="356680"/>
          </a:xfrm>
        </p:grpSpPr>
        <p:sp>
          <p:nvSpPr>
            <p:cNvPr id="12" name="正方形/長方形 11">
              <a:extLst>
                <a:ext uri="{FF2B5EF4-FFF2-40B4-BE49-F238E27FC236}">
                  <a16:creationId xmlns:a16="http://schemas.microsoft.com/office/drawing/2014/main" id="{43B9CA28-C171-B7FC-DC28-910C840A8235}"/>
                </a:ext>
              </a:extLst>
            </p:cNvPr>
            <p:cNvSpPr/>
            <p:nvPr/>
          </p:nvSpPr>
          <p:spPr>
            <a:xfrm>
              <a:off x="414047"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ジンジャー勤怠で出力できるデータ</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Google Shape;113;p23">
              <a:extLst>
                <a:ext uri="{FF2B5EF4-FFF2-40B4-BE49-F238E27FC236}">
                  <a16:creationId xmlns:a16="http://schemas.microsoft.com/office/drawing/2014/main" id="{9D914C22-9EE0-5A64-7375-728FCD67DAED}"/>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58A8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pic>
        <p:nvPicPr>
          <p:cNvPr id="19" name="図 18">
            <a:extLst>
              <a:ext uri="{FF2B5EF4-FFF2-40B4-BE49-F238E27FC236}">
                <a16:creationId xmlns:a16="http://schemas.microsoft.com/office/drawing/2014/main" id="{F5CAE674-7CDC-A9D8-86E8-13D8D4E343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1194" y="1651871"/>
            <a:ext cx="4215610" cy="2750865"/>
          </a:xfrm>
          <a:prstGeom prst="rect">
            <a:avLst/>
          </a:prstGeom>
          <a:effectLst>
            <a:outerShdw blurRad="63500" sx="102000" sy="102000" algn="ctr" rotWithShape="0">
              <a:prstClr val="black">
                <a:alpha val="40000"/>
              </a:prstClr>
            </a:outerShdw>
          </a:effectLst>
        </p:spPr>
      </p:pic>
      <p:sp>
        <p:nvSpPr>
          <p:cNvPr id="20" name="四角形: 角を丸くする 19">
            <a:extLst>
              <a:ext uri="{FF2B5EF4-FFF2-40B4-BE49-F238E27FC236}">
                <a16:creationId xmlns:a16="http://schemas.microsoft.com/office/drawing/2014/main" id="{718BE30A-A337-8A50-66B5-F86530CBB770}"/>
              </a:ext>
            </a:extLst>
          </p:cNvPr>
          <p:cNvSpPr/>
          <p:nvPr/>
        </p:nvSpPr>
        <p:spPr>
          <a:xfrm>
            <a:off x="2495550" y="1892442"/>
            <a:ext cx="1009650" cy="244333"/>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表 32">
            <a:extLst>
              <a:ext uri="{FF2B5EF4-FFF2-40B4-BE49-F238E27FC236}">
                <a16:creationId xmlns:a16="http://schemas.microsoft.com/office/drawing/2014/main" id="{3398A865-2A7C-B58F-D392-FB51E314D06E}"/>
              </a:ext>
            </a:extLst>
          </p:cNvPr>
          <p:cNvGraphicFramePr>
            <a:graphicFrameLocks noGrp="1"/>
          </p:cNvGraphicFramePr>
          <p:nvPr>
            <p:extLst>
              <p:ext uri="{D42A27DB-BD31-4B8C-83A1-F6EECF244321}">
                <p14:modId xmlns:p14="http://schemas.microsoft.com/office/powerpoint/2010/main" val="3133278405"/>
              </p:ext>
            </p:extLst>
          </p:nvPr>
        </p:nvGraphicFramePr>
        <p:xfrm>
          <a:off x="709002" y="5101978"/>
          <a:ext cx="5504763" cy="2917931"/>
        </p:xfrm>
        <a:graphic>
          <a:graphicData uri="http://schemas.openxmlformats.org/drawingml/2006/table">
            <a:tbl>
              <a:tblPr firstRow="1" bandRow="1">
                <a:tableStyleId>{5C22544A-7EE6-4342-B048-85BDC9FD1C3A}</a:tableStyleId>
              </a:tblPr>
              <a:tblGrid>
                <a:gridCol w="903466">
                  <a:extLst>
                    <a:ext uri="{9D8B030D-6E8A-4147-A177-3AD203B41FA5}">
                      <a16:colId xmlns:a16="http://schemas.microsoft.com/office/drawing/2014/main" val="3139634513"/>
                    </a:ext>
                  </a:extLst>
                </a:gridCol>
                <a:gridCol w="4601297">
                  <a:extLst>
                    <a:ext uri="{9D8B030D-6E8A-4147-A177-3AD203B41FA5}">
                      <a16:colId xmlns:a16="http://schemas.microsoft.com/office/drawing/2014/main" val="336272865"/>
                    </a:ext>
                  </a:extLst>
                </a:gridCol>
              </a:tblGrid>
              <a:tr h="458778">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lnB w="12700" cap="flat" cmpd="sng" algn="ctr">
                      <a:solidFill>
                        <a:schemeClr val="bg1"/>
                      </a:solidFill>
                      <a:prstDash val="solid"/>
                      <a:round/>
                      <a:headEnd type="none" w="med" len="med"/>
                      <a:tailEnd type="none" w="med" len="med"/>
                    </a:lnB>
                    <a:solidFill>
                      <a:srgbClr val="54A250"/>
                    </a:solidFill>
                  </a:tcPr>
                </a:tc>
                <a:tc>
                  <a:txBody>
                    <a:bodyPr/>
                    <a:lstStyle/>
                    <a:p>
                      <a:pPr marL="92075">
                        <a:lnSpc>
                          <a:spcPct val="100000"/>
                        </a:lnSpc>
                        <a:spcBef>
                          <a:spcPts val="350"/>
                        </a:spcBef>
                      </a:pPr>
                      <a:r>
                        <a:rPr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勤務データ</a:t>
                      </a:r>
                    </a:p>
                    <a:p>
                      <a:pPr marL="92075">
                        <a:lnSpc>
                          <a:spcPct val="100000"/>
                        </a:lnSpc>
                        <a:spcBef>
                          <a:spcPts val="10"/>
                        </a:spcBef>
                      </a:pPr>
                      <a:r>
                        <a:rPr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従業員</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a:t>
                      </a:r>
                      <a:r>
                        <a:rPr sz="1200" b="0" spc="-2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1</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か月ごとの</a:t>
                      </a:r>
                      <a:r>
                        <a:rPr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勤</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務情報を出力</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できます</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p>
                  </a:txBody>
                  <a:tcPr marL="0" marR="0" marT="44450" marB="0">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8554456"/>
                  </a:ext>
                </a:extLst>
              </a:tr>
              <a:tr h="644562">
                <a:tc>
                  <a:txBody>
                    <a:bodyPr/>
                    <a:lstStyle/>
                    <a:p>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lnT w="12700" cap="flat" cmpd="sng" algn="ctr">
                      <a:solidFill>
                        <a:schemeClr val="bg1"/>
                      </a:solidFill>
                      <a:prstDash val="solid"/>
                      <a:round/>
                      <a:headEnd type="none" w="med" len="med"/>
                      <a:tailEnd type="none" w="med" len="med"/>
                    </a:lnT>
                    <a:solidFill>
                      <a:srgbClr val="54A250"/>
                    </a:solidFill>
                  </a:tcPr>
                </a:tc>
                <a:tc>
                  <a:txBody>
                    <a:bodyPr/>
                    <a:lstStyle/>
                    <a:p>
                      <a:pPr marL="92075">
                        <a:lnSpc>
                          <a:spcPct val="100000"/>
                        </a:lnSpc>
                        <a:spcBef>
                          <a:spcPts val="350"/>
                        </a:spcBef>
                      </a:pPr>
                      <a:r>
                        <a:rPr sz="1200" b="1"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出勤簿データ</a:t>
                      </a:r>
                      <a:endParaRPr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2075" marR="226060">
                        <a:lnSpc>
                          <a:spcPct val="100699"/>
                        </a:lnSpc>
                      </a:pPr>
                      <a:r>
                        <a:rPr sz="1200" b="0" spc="35"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従業員</a:t>
                      </a:r>
                      <a:r>
                        <a:rPr lang="ja-JP" altLang="en-US"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ごと</a:t>
                      </a:r>
                      <a:r>
                        <a:rPr sz="1200" b="0" spc="-3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a:t>
                      </a:r>
                      <a:r>
                        <a:rPr sz="1200" b="0" spc="1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1</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か月ごと</a:t>
                      </a:r>
                      <a:r>
                        <a:rPr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勤務情報及び日ご</a:t>
                      </a:r>
                      <a:r>
                        <a:rPr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と</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の実績を出力</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できます。</a:t>
                      </a:r>
                      <a:endPar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44450" marB="0">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983539768"/>
                  </a:ext>
                </a:extLst>
              </a:tr>
              <a:tr h="709829">
                <a:tc>
                  <a:txBody>
                    <a:bodyPr/>
                    <a:lstStyle/>
                    <a:p>
                      <a:endParaRPr kumimoji="1" lang="ja-JP" altLang="en-US" sz="1200" b="0">
                        <a:solidFill>
                          <a:schemeClr val="tx1"/>
                        </a:solidFill>
                        <a:latin typeface="HG丸ｺﾞｼｯｸM-PRO" panose="020F0600000000000000" pitchFamily="50" charset="-128"/>
                        <a:ea typeface="HG丸ｺﾞｼｯｸM-PRO" panose="020F0600000000000000" pitchFamily="50" charset="-128"/>
                      </a:endParaRPr>
                    </a:p>
                  </a:txBody>
                  <a:tcPr>
                    <a:solidFill>
                      <a:srgbClr val="54A250"/>
                    </a:solidFill>
                  </a:tcPr>
                </a:tc>
                <a:tc>
                  <a:txBody>
                    <a:bodyPr/>
                    <a:lstStyle/>
                    <a:p>
                      <a:pPr marL="92075">
                        <a:lnSpc>
                          <a:spcPct val="100000"/>
                        </a:lnSpc>
                        <a:spcBef>
                          <a:spcPts val="355"/>
                        </a:spcBef>
                      </a:pPr>
                      <a:r>
                        <a:rPr sz="1200" b="1"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汎用データ</a:t>
                      </a:r>
                      <a:endParaRPr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2075" marR="158115">
                        <a:lnSpc>
                          <a:spcPts val="1620"/>
                        </a:lnSpc>
                        <a:spcBef>
                          <a:spcPts val="185"/>
                        </a:spcBef>
                      </a:pPr>
                      <a:r>
                        <a:rPr sz="1200" b="0"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従業員のスケジュール・実</a:t>
                      </a:r>
                      <a:r>
                        <a:rPr sz="1200" b="0" spc="-40"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績</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休暇データを出</a:t>
                      </a:r>
                      <a:r>
                        <a:rPr lang="ja-JP" altLang="en-US"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力できます。</a:t>
                      </a:r>
                      <a:endPar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45085" marB="0">
                    <a:solidFill>
                      <a:schemeClr val="bg1">
                        <a:lumMod val="85000"/>
                      </a:schemeClr>
                    </a:solidFill>
                  </a:tcPr>
                </a:tc>
                <a:extLst>
                  <a:ext uri="{0D108BD9-81ED-4DB2-BD59-A6C34878D82A}">
                    <a16:rowId xmlns:a16="http://schemas.microsoft.com/office/drawing/2014/main" val="325423856"/>
                  </a:ext>
                </a:extLst>
              </a:tr>
              <a:tr h="459489">
                <a:tc>
                  <a:txBody>
                    <a:bodyPr/>
                    <a:lstStyle/>
                    <a:p>
                      <a:endParaRPr kumimoji="1" lang="ja-JP" altLang="en-US" sz="1200" b="0">
                        <a:solidFill>
                          <a:schemeClr val="tx1"/>
                        </a:solidFill>
                        <a:latin typeface="HG丸ｺﾞｼｯｸM-PRO" panose="020F0600000000000000" pitchFamily="50" charset="-128"/>
                        <a:ea typeface="HG丸ｺﾞｼｯｸM-PRO" panose="020F0600000000000000" pitchFamily="50" charset="-128"/>
                      </a:endParaRPr>
                    </a:p>
                  </a:txBody>
                  <a:tcPr>
                    <a:solidFill>
                      <a:srgbClr val="54A250"/>
                    </a:solidFill>
                  </a:tcPr>
                </a:tc>
                <a:tc>
                  <a:txBody>
                    <a:bodyPr/>
                    <a:lstStyle/>
                    <a:p>
                      <a:pPr marL="92075">
                        <a:lnSpc>
                          <a:spcPct val="100000"/>
                        </a:lnSpc>
                        <a:spcBef>
                          <a:spcPts val="355"/>
                        </a:spcBef>
                      </a:pPr>
                      <a:r>
                        <a:rPr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申請データ</a:t>
                      </a:r>
                    </a:p>
                    <a:p>
                      <a:pPr marL="92075">
                        <a:lnSpc>
                          <a:spcPct val="100000"/>
                        </a:lnSpc>
                        <a:spcBef>
                          <a:spcPts val="15"/>
                        </a:spcBef>
                      </a:pPr>
                      <a:r>
                        <a:rPr sz="1200" b="0"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従業員の各種申請の申請情</a:t>
                      </a:r>
                      <a:r>
                        <a:rPr sz="1200" b="0" spc="-40"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報</a:t>
                      </a:r>
                      <a:r>
                        <a:rPr sz="1200" b="0" dirty="0" err="1">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を出力</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できます。</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p>
                  </a:txBody>
                  <a:tcPr marL="0" marR="0" marT="45085" marB="0">
                    <a:solidFill>
                      <a:schemeClr val="bg1">
                        <a:lumMod val="85000"/>
                      </a:schemeClr>
                    </a:solidFill>
                  </a:tcPr>
                </a:tc>
                <a:extLst>
                  <a:ext uri="{0D108BD9-81ED-4DB2-BD59-A6C34878D82A}">
                    <a16:rowId xmlns:a16="http://schemas.microsoft.com/office/drawing/2014/main" val="2818199551"/>
                  </a:ext>
                </a:extLst>
              </a:tr>
              <a:tr h="645273">
                <a:tc>
                  <a:txBody>
                    <a:bodyPr/>
                    <a:lstStyle/>
                    <a:p>
                      <a:endParaRPr kumimoji="1" lang="ja-JP" altLang="en-US" sz="1200" b="0">
                        <a:solidFill>
                          <a:schemeClr val="tx1"/>
                        </a:solidFill>
                        <a:latin typeface="HG丸ｺﾞｼｯｸM-PRO" panose="020F0600000000000000" pitchFamily="50" charset="-128"/>
                        <a:ea typeface="HG丸ｺﾞｼｯｸM-PRO" panose="020F0600000000000000" pitchFamily="50" charset="-128"/>
                      </a:endParaRPr>
                    </a:p>
                  </a:txBody>
                  <a:tcPr>
                    <a:solidFill>
                      <a:srgbClr val="54A250"/>
                    </a:solidFill>
                  </a:tcPr>
                </a:tc>
                <a:tc>
                  <a:txBody>
                    <a:bodyPr/>
                    <a:lstStyle/>
                    <a:p>
                      <a:pPr marL="92075">
                        <a:lnSpc>
                          <a:spcPct val="100000"/>
                        </a:lnSpc>
                        <a:spcBef>
                          <a:spcPts val="355"/>
                        </a:spcBef>
                      </a:pPr>
                      <a:r>
                        <a:rPr sz="1200" b="1" spc="-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レポート処理結果一覧</a:t>
                      </a:r>
                      <a:endParaRPr sz="1200" b="1"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92075" marR="126364">
                        <a:lnSpc>
                          <a:spcPct val="100699"/>
                        </a:lnSpc>
                        <a:spcBef>
                          <a:spcPts val="5"/>
                        </a:spcBef>
                      </a:pPr>
                      <a:r>
                        <a:rPr sz="1200" b="0" spc="2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1～5</a:t>
                      </a:r>
                      <a:r>
                        <a:rPr sz="1200" b="0" spc="35"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の</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メニ</a:t>
                      </a:r>
                      <a:r>
                        <a:rPr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ュ</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ーにて出力可能な</a:t>
                      </a:r>
                      <a:r>
                        <a:rPr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デ</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ータの出力結果を</a:t>
                      </a:r>
                      <a:r>
                        <a:rPr sz="1200" b="0" spc="-4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確</a:t>
                      </a:r>
                      <a:r>
                        <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認</a:t>
                      </a:r>
                      <a:r>
                        <a:rPr lang="ja-JP" altLang="en-US"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できます。</a:t>
                      </a:r>
                      <a:endParaRPr sz="1200" b="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0" marR="0" marT="45085" marB="0">
                    <a:solidFill>
                      <a:schemeClr val="bg1">
                        <a:lumMod val="85000"/>
                      </a:schemeClr>
                    </a:solidFill>
                  </a:tcPr>
                </a:tc>
                <a:extLst>
                  <a:ext uri="{0D108BD9-81ED-4DB2-BD59-A6C34878D82A}">
                    <a16:rowId xmlns:a16="http://schemas.microsoft.com/office/drawing/2014/main" val="1647271071"/>
                  </a:ext>
                </a:extLst>
              </a:tr>
            </a:tbl>
          </a:graphicData>
        </a:graphic>
      </p:graphicFrame>
      <p:sp>
        <p:nvSpPr>
          <p:cNvPr id="29" name="楕円 28">
            <a:extLst>
              <a:ext uri="{FF2B5EF4-FFF2-40B4-BE49-F238E27FC236}">
                <a16:creationId xmlns:a16="http://schemas.microsoft.com/office/drawing/2014/main" id="{DA407CBD-5E81-A6DB-66C4-D8D16CC1D991}"/>
              </a:ext>
            </a:extLst>
          </p:cNvPr>
          <p:cNvSpPr/>
          <p:nvPr/>
        </p:nvSpPr>
        <p:spPr>
          <a:xfrm>
            <a:off x="990600" y="5178600"/>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0" name="楕円 29">
            <a:extLst>
              <a:ext uri="{FF2B5EF4-FFF2-40B4-BE49-F238E27FC236}">
                <a16:creationId xmlns:a16="http://schemas.microsoft.com/office/drawing/2014/main" id="{EAECB0F8-8AB1-FD56-97FE-001CBEA085CC}"/>
              </a:ext>
            </a:extLst>
          </p:cNvPr>
          <p:cNvSpPr/>
          <p:nvPr/>
        </p:nvSpPr>
        <p:spPr>
          <a:xfrm>
            <a:off x="990600" y="57181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1" name="楕円 30">
            <a:extLst>
              <a:ext uri="{FF2B5EF4-FFF2-40B4-BE49-F238E27FC236}">
                <a16:creationId xmlns:a16="http://schemas.microsoft.com/office/drawing/2014/main" id="{663D231B-21E0-259C-71D8-EB43B89A1B38}"/>
              </a:ext>
            </a:extLst>
          </p:cNvPr>
          <p:cNvSpPr/>
          <p:nvPr/>
        </p:nvSpPr>
        <p:spPr>
          <a:xfrm>
            <a:off x="990600" y="64039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2" name="楕円 31">
            <a:extLst>
              <a:ext uri="{FF2B5EF4-FFF2-40B4-BE49-F238E27FC236}">
                <a16:creationId xmlns:a16="http://schemas.microsoft.com/office/drawing/2014/main" id="{ECC2A46F-383A-9F84-FBC6-CC692878C7CF}"/>
              </a:ext>
            </a:extLst>
          </p:cNvPr>
          <p:cNvSpPr/>
          <p:nvPr/>
        </p:nvSpPr>
        <p:spPr>
          <a:xfrm>
            <a:off x="990600" y="7013575"/>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4</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34" name="四角形: 角を丸くする 33">
            <a:extLst>
              <a:ext uri="{FF2B5EF4-FFF2-40B4-BE49-F238E27FC236}">
                <a16:creationId xmlns:a16="http://schemas.microsoft.com/office/drawing/2014/main" id="{F0D3B3C5-76A6-1624-C3D9-ED1AA04851E5}"/>
              </a:ext>
            </a:extLst>
          </p:cNvPr>
          <p:cNvSpPr/>
          <p:nvPr/>
        </p:nvSpPr>
        <p:spPr>
          <a:xfrm>
            <a:off x="2495550" y="2173829"/>
            <a:ext cx="1009650" cy="244333"/>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B2B67AD3-62B4-DF81-D3FD-10848DB8D107}"/>
              </a:ext>
            </a:extLst>
          </p:cNvPr>
          <p:cNvSpPr/>
          <p:nvPr/>
        </p:nvSpPr>
        <p:spPr>
          <a:xfrm>
            <a:off x="2495550" y="2711856"/>
            <a:ext cx="1009650" cy="244333"/>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4EC9FCD0-A44C-0323-0816-B4CA1F99B07B}"/>
              </a:ext>
            </a:extLst>
          </p:cNvPr>
          <p:cNvSpPr/>
          <p:nvPr/>
        </p:nvSpPr>
        <p:spPr>
          <a:xfrm>
            <a:off x="2495550" y="2456004"/>
            <a:ext cx="1009650" cy="244333"/>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AA0BDE71-37D9-84C3-2E30-32E8563D57F4}"/>
              </a:ext>
            </a:extLst>
          </p:cNvPr>
          <p:cNvSpPr/>
          <p:nvPr/>
        </p:nvSpPr>
        <p:spPr>
          <a:xfrm>
            <a:off x="2495550" y="4020724"/>
            <a:ext cx="1009650" cy="244333"/>
          </a:xfrm>
          <a:prstGeom prst="roundRect">
            <a:avLst>
              <a:gd name="adj" fmla="val 7193"/>
            </a:avLst>
          </a:prstGeom>
          <a:noFill/>
          <a:ln w="38100">
            <a:solidFill>
              <a:srgbClr val="58A8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44037F66-7304-A392-EE44-9BB95BED0C26}"/>
              </a:ext>
            </a:extLst>
          </p:cNvPr>
          <p:cNvSpPr/>
          <p:nvPr/>
        </p:nvSpPr>
        <p:spPr>
          <a:xfrm>
            <a:off x="2133600" y="2748989"/>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4</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0" name="楕円 39">
            <a:extLst>
              <a:ext uri="{FF2B5EF4-FFF2-40B4-BE49-F238E27FC236}">
                <a16:creationId xmlns:a16="http://schemas.microsoft.com/office/drawing/2014/main" id="{DAB33F21-4F38-974D-3D3C-11E593FE2084}"/>
              </a:ext>
            </a:extLst>
          </p:cNvPr>
          <p:cNvSpPr/>
          <p:nvPr/>
        </p:nvSpPr>
        <p:spPr>
          <a:xfrm>
            <a:off x="990600" y="7527051"/>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5</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1" name="楕円 40">
            <a:extLst>
              <a:ext uri="{FF2B5EF4-FFF2-40B4-BE49-F238E27FC236}">
                <a16:creationId xmlns:a16="http://schemas.microsoft.com/office/drawing/2014/main" id="{05FEAAAD-A2E8-CB11-0D07-8FD0AFC57E86}"/>
              </a:ext>
            </a:extLst>
          </p:cNvPr>
          <p:cNvSpPr/>
          <p:nvPr/>
        </p:nvSpPr>
        <p:spPr>
          <a:xfrm>
            <a:off x="2133600" y="1857426"/>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1</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2" name="楕円 41">
            <a:extLst>
              <a:ext uri="{FF2B5EF4-FFF2-40B4-BE49-F238E27FC236}">
                <a16:creationId xmlns:a16="http://schemas.microsoft.com/office/drawing/2014/main" id="{750AC426-ED4C-D4C5-4B1B-D4DC92B5425C}"/>
              </a:ext>
            </a:extLst>
          </p:cNvPr>
          <p:cNvSpPr/>
          <p:nvPr/>
        </p:nvSpPr>
        <p:spPr>
          <a:xfrm>
            <a:off x="2133600" y="2168004"/>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2</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3" name="楕円 42">
            <a:extLst>
              <a:ext uri="{FF2B5EF4-FFF2-40B4-BE49-F238E27FC236}">
                <a16:creationId xmlns:a16="http://schemas.microsoft.com/office/drawing/2014/main" id="{77544989-F56C-7589-1A32-357DD9535A63}"/>
              </a:ext>
            </a:extLst>
          </p:cNvPr>
          <p:cNvSpPr/>
          <p:nvPr/>
        </p:nvSpPr>
        <p:spPr>
          <a:xfrm>
            <a:off x="2133600" y="2456004"/>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rgbClr val="54A250"/>
                </a:solidFill>
                <a:latin typeface="HG丸ｺﾞｼｯｸM-PRO" panose="020F0600000000000000" pitchFamily="50" charset="-128"/>
                <a:ea typeface="HG丸ｺﾞｼｯｸM-PRO" panose="020F0600000000000000" pitchFamily="50" charset="-128"/>
              </a:rPr>
              <a:t>3</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
        <p:nvSpPr>
          <p:cNvPr id="44" name="楕円 43">
            <a:extLst>
              <a:ext uri="{FF2B5EF4-FFF2-40B4-BE49-F238E27FC236}">
                <a16:creationId xmlns:a16="http://schemas.microsoft.com/office/drawing/2014/main" id="{11F62D45-00C4-321F-94C2-FC56986D4F89}"/>
              </a:ext>
            </a:extLst>
          </p:cNvPr>
          <p:cNvSpPr/>
          <p:nvPr/>
        </p:nvSpPr>
        <p:spPr>
          <a:xfrm>
            <a:off x="2133600" y="4000018"/>
            <a:ext cx="288000" cy="288000"/>
          </a:xfrm>
          <a:prstGeom prst="ellipse">
            <a:avLst/>
          </a:prstGeom>
          <a:solidFill>
            <a:schemeClr val="bg1"/>
          </a:solidFill>
          <a:ln w="38100">
            <a:solidFill>
              <a:srgbClr val="54A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54A250"/>
                </a:solidFill>
                <a:latin typeface="HG丸ｺﾞｼｯｸM-PRO" panose="020F0600000000000000" pitchFamily="50" charset="-128"/>
                <a:ea typeface="HG丸ｺﾞｼｯｸM-PRO" panose="020F0600000000000000" pitchFamily="50" charset="-128"/>
              </a:rPr>
              <a:t>5</a:t>
            </a:r>
            <a:endParaRPr kumimoji="1" lang="ja-JP" altLang="en-US" sz="1400" b="1" dirty="0">
              <a:solidFill>
                <a:srgbClr val="54A2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29924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勤務データを出力する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1674"/>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メニューバーの［データ出力］から、［勤務データ］をクリックします。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lang="ja-JP" altLang="en-US" sz="1100" dirty="0">
                  <a:solidFill>
                    <a:schemeClr val="tx1"/>
                  </a:solidFill>
                  <a:latin typeface="HG丸ｺﾞｼｯｸM-PRO" panose="020F0600000000000000" pitchFamily="50" charset="-128"/>
                  <a:ea typeface="HG丸ｺﾞｼｯｸM-PRO" panose="020F0600000000000000" pitchFamily="50" charset="-128"/>
                </a:rPr>
                <a:t>［打刻グループ］タブ</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出力する条件を指定します。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831A0190-5541-640B-6087-F1B692C5B8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09A70AD1-ACEF-5321-CC79-BB9B9CB2AB56}"/>
              </a:ext>
            </a:extLst>
          </p:cNvPr>
          <p:cNvSpPr/>
          <p:nvPr/>
        </p:nvSpPr>
        <p:spPr>
          <a:xfrm>
            <a:off x="548434" y="29950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6A8ED84-819B-2839-6BF1-66FEDECD8897}"/>
              </a:ext>
            </a:extLst>
          </p:cNvPr>
          <p:cNvSpPr/>
          <p:nvPr/>
        </p:nvSpPr>
        <p:spPr>
          <a:xfrm>
            <a:off x="1340434" y="1830913"/>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D60937CD-120B-AF88-EE63-D4372038F869}"/>
              </a:ext>
            </a:extLst>
          </p:cNvPr>
          <p:cNvSpPr/>
          <p:nvPr/>
        </p:nvSpPr>
        <p:spPr>
          <a:xfrm>
            <a:off x="526209" y="2746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D2BE571A-9C6B-AE3E-7916-8A206A693436}"/>
              </a:ext>
            </a:extLst>
          </p:cNvPr>
          <p:cNvSpPr/>
          <p:nvPr/>
        </p:nvSpPr>
        <p:spPr>
          <a:xfrm>
            <a:off x="1339868" y="1631228"/>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54122F42-69E3-2B1C-BAA7-1C50E537B8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1447" y="5965766"/>
            <a:ext cx="5635103" cy="2688413"/>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F586CC1C-1ADD-B058-4F37-EC729DF57B19}"/>
              </a:ext>
            </a:extLst>
          </p:cNvPr>
          <p:cNvSpPr/>
          <p:nvPr/>
        </p:nvSpPr>
        <p:spPr>
          <a:xfrm>
            <a:off x="1295400" y="6367350"/>
            <a:ext cx="488932" cy="18902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D5D6A24-E50D-1F5B-09F4-015AF6D2F58A}"/>
              </a:ext>
            </a:extLst>
          </p:cNvPr>
          <p:cNvSpPr/>
          <p:nvPr/>
        </p:nvSpPr>
        <p:spPr>
          <a:xfrm>
            <a:off x="754809" y="6770526"/>
            <a:ext cx="5493591" cy="1157449"/>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5783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勤務データを出力する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CSV</a:t>
              </a:r>
              <a:r>
                <a:rPr lang="ja-JP" altLang="en-US" sz="1100" dirty="0">
                  <a:solidFill>
                    <a:schemeClr val="tx1"/>
                  </a:solidFill>
                  <a:latin typeface="HG丸ｺﾞｼｯｸM-PRO" panose="020F0600000000000000" pitchFamily="50" charset="-128"/>
                  <a:ea typeface="HG丸ｺﾞｼｯｸM-PRO" panose="020F0600000000000000" pitchFamily="50" charset="-128"/>
                </a:rPr>
                <a:t>ダウンロード］をクリックします。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dirty="0">
                  <a:solidFill>
                    <a:schemeClr val="tx1"/>
                  </a:solidFill>
                  <a:latin typeface="HG丸ｺﾞｼｯｸM-PRO" panose="020F0600000000000000" pitchFamily="50" charset="-128"/>
                  <a:ea typeface="HG丸ｺﾞｼｯｸM-PRO" panose="020F0600000000000000" pitchFamily="50" charset="-128"/>
                </a:rPr>
                <a:t>［出力］</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E38E4A28-57E2-D1E2-B7E1-E38F97E0B4C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1705" y="1677107"/>
            <a:ext cx="5741216" cy="2737163"/>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4F0D8606-39BF-0960-BA1C-23B03B027987}"/>
              </a:ext>
            </a:extLst>
          </p:cNvPr>
          <p:cNvSpPr/>
          <p:nvPr/>
        </p:nvSpPr>
        <p:spPr>
          <a:xfrm>
            <a:off x="3212284" y="3584576"/>
            <a:ext cx="597716" cy="17970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40CDAD1-C873-FE20-13F6-764B3726D80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8568" y="5965766"/>
            <a:ext cx="5600860" cy="2688413"/>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347C9125-9156-2453-71A3-D4BB956FED4E}"/>
              </a:ext>
            </a:extLst>
          </p:cNvPr>
          <p:cNvSpPr/>
          <p:nvPr/>
        </p:nvSpPr>
        <p:spPr>
          <a:xfrm>
            <a:off x="3265323" y="6937375"/>
            <a:ext cx="327353" cy="10775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65372E6F-8F04-E158-C9D7-3781BA78957D}"/>
              </a:ext>
            </a:extLst>
          </p:cNvPr>
          <p:cNvSpPr/>
          <p:nvPr/>
        </p:nvSpPr>
        <p:spPr>
          <a:xfrm>
            <a:off x="3004217" y="6625081"/>
            <a:ext cx="729583" cy="121582"/>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81312650-0D07-20CA-E760-75A15373831B}"/>
              </a:ext>
            </a:extLst>
          </p:cNvPr>
          <p:cNvGrpSpPr/>
          <p:nvPr/>
        </p:nvGrpSpPr>
        <p:grpSpPr>
          <a:xfrm>
            <a:off x="3760661" y="6746663"/>
            <a:ext cx="2476670" cy="759608"/>
            <a:chOff x="4069467" y="1330263"/>
            <a:chExt cx="2484878" cy="759608"/>
          </a:xfrm>
        </p:grpSpPr>
        <p:sp>
          <p:nvSpPr>
            <p:cNvPr id="33" name="四角形: 角を丸くする 32">
              <a:extLst>
                <a:ext uri="{FF2B5EF4-FFF2-40B4-BE49-F238E27FC236}">
                  <a16:creationId xmlns:a16="http://schemas.microsoft.com/office/drawing/2014/main" id="{AC648A45-1744-21EF-DAB9-F23C350BA11D}"/>
                </a:ext>
              </a:extLst>
            </p:cNvPr>
            <p:cNvSpPr/>
            <p:nvPr/>
          </p:nvSpPr>
          <p:spPr>
            <a:xfrm>
              <a:off x="4069467" y="1517536"/>
              <a:ext cx="2484878"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操作をしているアカウントの</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登録メールアドレスが表示されます。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4" name="二等辺三角形 33">
              <a:extLst>
                <a:ext uri="{FF2B5EF4-FFF2-40B4-BE49-F238E27FC236}">
                  <a16:creationId xmlns:a16="http://schemas.microsoft.com/office/drawing/2014/main" id="{083B152A-C9F4-173B-FA35-3E6E3A600C00}"/>
                </a:ext>
              </a:extLst>
            </p:cNvPr>
            <p:cNvSpPr/>
            <p:nvPr/>
          </p:nvSpPr>
          <p:spPr>
            <a:xfrm rot="19811521">
              <a:off x="4083442" y="1330263"/>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4142608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88</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8998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6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レポート処理結果一覧へ遷移し、出力をおこないます。</a:t>
            </a: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5" name="タイトル 4">
            <a:extLst>
              <a:ext uri="{FF2B5EF4-FFF2-40B4-BE49-F238E27FC236}">
                <a16:creationId xmlns:a16="http://schemas.microsoft.com/office/drawing/2014/main" id="{F4B5FEEA-1E94-9A01-3D6C-1511C90E1188}"/>
              </a:ext>
            </a:extLst>
          </p:cNvPr>
          <p:cNvSpPr>
            <a:spLocks noGrp="1"/>
          </p:cNvSpPr>
          <p:nvPr>
            <p:ph type="title"/>
          </p:nvPr>
        </p:nvSpPr>
        <p:spPr/>
        <p:txBody>
          <a:bodyPr/>
          <a:lstStyle/>
          <a:p>
            <a:r>
              <a:rPr kumimoji="1" lang="en-US" altLang="ja-JP" dirty="0"/>
              <a:t>1 </a:t>
            </a:r>
            <a:r>
              <a:rPr kumimoji="1" lang="ja-JP" altLang="en-US" dirty="0"/>
              <a:t>勤務データを出力する ③</a:t>
            </a:r>
            <a:endParaRPr lang="ja-JP" altLang="en-US" dirty="0"/>
          </a:p>
        </p:txBody>
      </p:sp>
      <p:pic>
        <p:nvPicPr>
          <p:cNvPr id="6" name="図 5">
            <a:extLst>
              <a:ext uri="{FF2B5EF4-FFF2-40B4-BE49-F238E27FC236}">
                <a16:creationId xmlns:a16="http://schemas.microsoft.com/office/drawing/2014/main" id="{35B5842F-D5E1-EE5F-EF64-6B561760D3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0357" y="1661909"/>
            <a:ext cx="5737285" cy="2737163"/>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42F4BE31-4629-DCA3-4004-97869A729204}"/>
              </a:ext>
            </a:extLst>
          </p:cNvPr>
          <p:cNvSpPr/>
          <p:nvPr/>
        </p:nvSpPr>
        <p:spPr>
          <a:xfrm>
            <a:off x="838200" y="2136775"/>
            <a:ext cx="5334000" cy="533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01669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2 </a:t>
            </a:r>
            <a:r>
              <a:rPr kumimoji="1" lang="ja-JP" altLang="en-US" dirty="0"/>
              <a:t>出勤簿データを出力する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メニューバーの［データ出力］から、［出勤簿データ］をクリックします。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出力する条件を指定し、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Excel</a:t>
              </a:r>
              <a:r>
                <a:rPr lang="ja-JP" altLang="en-US" sz="1100" dirty="0">
                  <a:solidFill>
                    <a:schemeClr val="tx1"/>
                  </a:solidFill>
                  <a:latin typeface="HG丸ｺﾞｼｯｸM-PRO" panose="020F0600000000000000" pitchFamily="50" charset="-128"/>
                  <a:ea typeface="HG丸ｺﾞｼｯｸM-PRO" panose="020F0600000000000000" pitchFamily="50" charset="-128"/>
                </a:rPr>
                <a:t>ダウンロード］</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F13547FF-FAAD-B7BF-F4D5-05115511F6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FAD20449-3022-CB56-09A5-2681BA21BFAC}"/>
              </a:ext>
            </a:extLst>
          </p:cNvPr>
          <p:cNvSpPr/>
          <p:nvPr/>
        </p:nvSpPr>
        <p:spPr>
          <a:xfrm>
            <a:off x="548434" y="29950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E46A3F1-AD55-D725-39CD-1F0B6FBF8976}"/>
              </a:ext>
            </a:extLst>
          </p:cNvPr>
          <p:cNvSpPr/>
          <p:nvPr/>
        </p:nvSpPr>
        <p:spPr>
          <a:xfrm>
            <a:off x="1340434" y="20316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0839D422-9180-72F8-CE08-90657D6046CC}"/>
              </a:ext>
            </a:extLst>
          </p:cNvPr>
          <p:cNvSpPr/>
          <p:nvPr/>
        </p:nvSpPr>
        <p:spPr>
          <a:xfrm>
            <a:off x="526209" y="2746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41BC262E-DC11-430E-C454-EEB87B59CB87}"/>
              </a:ext>
            </a:extLst>
          </p:cNvPr>
          <p:cNvSpPr/>
          <p:nvPr/>
        </p:nvSpPr>
        <p:spPr>
          <a:xfrm>
            <a:off x="1339868" y="18319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99165F6A-B99D-D6C6-A9D3-30EC4FC247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7586" y="5965766"/>
            <a:ext cx="5622824" cy="2688413"/>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5410D768-9CD5-176D-734C-3D41681F5454}"/>
              </a:ext>
            </a:extLst>
          </p:cNvPr>
          <p:cNvSpPr/>
          <p:nvPr/>
        </p:nvSpPr>
        <p:spPr>
          <a:xfrm>
            <a:off x="3200400" y="7531971"/>
            <a:ext cx="625468" cy="152193"/>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2431FBB-5DAF-58A4-E887-C24EB6B88056}"/>
              </a:ext>
            </a:extLst>
          </p:cNvPr>
          <p:cNvSpPr/>
          <p:nvPr/>
        </p:nvSpPr>
        <p:spPr>
          <a:xfrm>
            <a:off x="754809" y="6618127"/>
            <a:ext cx="5493591" cy="836164"/>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59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69000" y="950400"/>
            <a:ext cx="6120000" cy="4004501"/>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100"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100"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100"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58A854"/>
                </a:solidFill>
                <a:latin typeface="HG丸ｺﾞｼｯｸM-PRO" panose="020F0600000000000000" pitchFamily="50" charset="-128"/>
                <a:ea typeface="HG丸ｺﾞｼｯｸM-PRO" panose="020F0600000000000000" pitchFamily="50" charset="-128"/>
              </a:rPr>
              <a:t>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8384" y="1991285"/>
            <a:ext cx="4001232" cy="1745690"/>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1669" y="6175375"/>
            <a:ext cx="5514662" cy="2520000"/>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400" y="7242175"/>
            <a:ext cx="342900" cy="0"/>
          </a:xfrm>
          <a:prstGeom prst="straightConnector1">
            <a:avLst/>
          </a:prstGeom>
          <a:ln w="38100">
            <a:solidFill>
              <a:srgbClr val="58A85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617" y="7851775"/>
            <a:ext cx="1323847" cy="2286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1512" y="7851775"/>
            <a:ext cx="1323847" cy="2286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
            <a:extLst>
              <a:ext uri="{FF2B5EF4-FFF2-40B4-BE49-F238E27FC236}">
                <a16:creationId xmlns:a16="http://schemas.microsoft.com/office/drawing/2014/main" id="{5BC05351-C349-215A-B679-3610D8A4AFA4}"/>
              </a:ext>
            </a:extLst>
          </p:cNvPr>
          <p:cNvSpPr>
            <a:spLocks noGrp="1"/>
          </p:cNvSpPr>
          <p:nvPr>
            <p:ph type="body" sz="quarter" idx="13"/>
          </p:nvPr>
        </p:nvSpPr>
        <p:spPr>
          <a:xfrm>
            <a:off x="166434" y="9673850"/>
            <a:ext cx="1493923" cy="169277"/>
          </a:xfrm>
        </p:spPr>
        <p:txBody>
          <a:bodyPr/>
          <a:lstStyle/>
          <a:p>
            <a:r>
              <a:rPr kumimoji="1" lang="ja-JP" altLang="en-US" dirty="0"/>
              <a:t>ヘルプページはこちら</a:t>
            </a:r>
          </a:p>
        </p:txBody>
      </p:sp>
    </p:spTree>
    <p:extLst>
      <p:ext uri="{BB962C8B-B14F-4D97-AF65-F5344CB8AC3E}">
        <p14:creationId xmlns:p14="http://schemas.microsoft.com/office/powerpoint/2010/main" val="22192950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t>2 </a:t>
            </a:r>
            <a:r>
              <a:rPr kumimoji="1" lang="ja-JP" altLang="en-US" dirty="0"/>
              <a:t>出勤簿データを出力する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90</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［出力］をクリックします。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レポート処理結果一覧画面へ遷移し、出力をおこないます。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図 3">
            <a:extLst>
              <a:ext uri="{FF2B5EF4-FFF2-40B4-BE49-F238E27FC236}">
                <a16:creationId xmlns:a16="http://schemas.microsoft.com/office/drawing/2014/main" id="{F691C79C-13C0-AD1F-943D-2DDBB4D5602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0502" y="1677107"/>
            <a:ext cx="5723621" cy="2737163"/>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27682344-30AC-23E3-8D99-86C9A5AD3D7D}"/>
              </a:ext>
            </a:extLst>
          </p:cNvPr>
          <p:cNvSpPr/>
          <p:nvPr/>
        </p:nvSpPr>
        <p:spPr>
          <a:xfrm>
            <a:off x="3255146" y="2746376"/>
            <a:ext cx="337530" cy="152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87CC343-CB1F-840D-E9BE-9340731DEE0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8568" y="5973934"/>
            <a:ext cx="5600860" cy="2672076"/>
          </a:xfrm>
          <a:prstGeom prst="rect">
            <a:avLst/>
          </a:prstGeom>
          <a:effectLst>
            <a:outerShdw blurRad="63500" sx="102000" sy="102000" algn="ctr" rotWithShape="0">
              <a:prstClr val="black">
                <a:alpha val="40000"/>
              </a:prstClr>
            </a:outerShdw>
          </a:effectLst>
        </p:spPr>
      </p:pic>
      <p:sp>
        <p:nvSpPr>
          <p:cNvPr id="34" name="四角形: 角を丸くする 33">
            <a:extLst>
              <a:ext uri="{FF2B5EF4-FFF2-40B4-BE49-F238E27FC236}">
                <a16:creationId xmlns:a16="http://schemas.microsoft.com/office/drawing/2014/main" id="{DA0FE161-B335-4648-9921-49A8C0FBA6D9}"/>
              </a:ext>
            </a:extLst>
          </p:cNvPr>
          <p:cNvSpPr/>
          <p:nvPr/>
        </p:nvSpPr>
        <p:spPr>
          <a:xfrm>
            <a:off x="3179427" y="2452922"/>
            <a:ext cx="729583" cy="121582"/>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D107E05F-4BC8-DA41-ED31-71C338C398F5}"/>
              </a:ext>
            </a:extLst>
          </p:cNvPr>
          <p:cNvGrpSpPr/>
          <p:nvPr/>
        </p:nvGrpSpPr>
        <p:grpSpPr>
          <a:xfrm>
            <a:off x="3956844" y="2563157"/>
            <a:ext cx="2476670" cy="759608"/>
            <a:chOff x="4069467" y="1330263"/>
            <a:chExt cx="2484878" cy="759608"/>
          </a:xfrm>
        </p:grpSpPr>
        <p:sp>
          <p:nvSpPr>
            <p:cNvPr id="36" name="四角形: 角を丸くする 35">
              <a:extLst>
                <a:ext uri="{FF2B5EF4-FFF2-40B4-BE49-F238E27FC236}">
                  <a16:creationId xmlns:a16="http://schemas.microsoft.com/office/drawing/2014/main" id="{9B636ACA-1CA3-168E-94D7-B036255922E1}"/>
                </a:ext>
              </a:extLst>
            </p:cNvPr>
            <p:cNvSpPr/>
            <p:nvPr/>
          </p:nvSpPr>
          <p:spPr>
            <a:xfrm>
              <a:off x="4069467" y="1517536"/>
              <a:ext cx="2484878"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操作をしているアカウントの</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登録メールアドレスが表示されます。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7" name="二等辺三角形 36">
              <a:extLst>
                <a:ext uri="{FF2B5EF4-FFF2-40B4-BE49-F238E27FC236}">
                  <a16:creationId xmlns:a16="http://schemas.microsoft.com/office/drawing/2014/main" id="{29B07550-6AAB-0A70-B0DD-3DB11436A468}"/>
                </a:ext>
              </a:extLst>
            </p:cNvPr>
            <p:cNvSpPr/>
            <p:nvPr/>
          </p:nvSpPr>
          <p:spPr>
            <a:xfrm rot="19811521">
              <a:off x="4083442" y="1330263"/>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8" name="四角形: 角を丸くする 37">
            <a:extLst>
              <a:ext uri="{FF2B5EF4-FFF2-40B4-BE49-F238E27FC236}">
                <a16:creationId xmlns:a16="http://schemas.microsoft.com/office/drawing/2014/main" id="{E0F59152-39FE-365B-C229-1A1C6A228FA4}"/>
              </a:ext>
            </a:extLst>
          </p:cNvPr>
          <p:cNvSpPr/>
          <p:nvPr/>
        </p:nvSpPr>
        <p:spPr>
          <a:xfrm>
            <a:off x="838200" y="6480175"/>
            <a:ext cx="5334000" cy="533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39136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申請データを出力する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91</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メニューバーの［データ出力］から、［申請データ］をクリックします。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出力したい申請種別を選択します。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0448034C-AFD5-1146-F158-D40F39DB71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EB8B2B99-621A-4111-6092-29AC15C020B3}"/>
              </a:ext>
            </a:extLst>
          </p:cNvPr>
          <p:cNvSpPr/>
          <p:nvPr/>
        </p:nvSpPr>
        <p:spPr>
          <a:xfrm>
            <a:off x="548434" y="29950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A546832-67A1-0864-CE3D-B8088CCEA124}"/>
              </a:ext>
            </a:extLst>
          </p:cNvPr>
          <p:cNvSpPr/>
          <p:nvPr/>
        </p:nvSpPr>
        <p:spPr>
          <a:xfrm>
            <a:off x="1340434" y="2392753"/>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0C1F0F75-6E74-5284-0D35-1E75473971DF}"/>
              </a:ext>
            </a:extLst>
          </p:cNvPr>
          <p:cNvSpPr/>
          <p:nvPr/>
        </p:nvSpPr>
        <p:spPr>
          <a:xfrm>
            <a:off x="526209" y="2746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24156EAA-84B2-25CB-D88D-2071DDD66265}"/>
              </a:ext>
            </a:extLst>
          </p:cNvPr>
          <p:cNvSpPr/>
          <p:nvPr/>
        </p:nvSpPr>
        <p:spPr>
          <a:xfrm>
            <a:off x="1339868" y="2193068"/>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2E88056F-4B61-7FBE-9B30-F083709F4A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698" y="5965766"/>
            <a:ext cx="5610600" cy="2688413"/>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7783E67F-D368-0792-F917-30ADE2A750C3}"/>
              </a:ext>
            </a:extLst>
          </p:cNvPr>
          <p:cNvSpPr/>
          <p:nvPr/>
        </p:nvSpPr>
        <p:spPr>
          <a:xfrm>
            <a:off x="1171424" y="6632575"/>
            <a:ext cx="581175" cy="18902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1354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申請データを出力する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92</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出力条件を選択し、［</a:t>
              </a:r>
              <a:r>
                <a:rPr lang="en-US" altLang="ja-JP" sz="1100" dirty="0">
                  <a:solidFill>
                    <a:schemeClr val="tx1"/>
                  </a:solidFill>
                  <a:latin typeface="HG丸ｺﾞｼｯｸM-PRO" panose="020F0600000000000000" pitchFamily="50" charset="-128"/>
                  <a:ea typeface="HG丸ｺﾞｼｯｸM-PRO" panose="020F0600000000000000" pitchFamily="50" charset="-128"/>
                </a:rPr>
                <a:t>CSV</a:t>
              </a:r>
              <a:r>
                <a:rPr lang="ja-JP" altLang="en-US" sz="1100" dirty="0">
                  <a:solidFill>
                    <a:schemeClr val="tx1"/>
                  </a:solidFill>
                  <a:latin typeface="HG丸ｺﾞｼｯｸM-PRO" panose="020F0600000000000000" pitchFamily="50" charset="-128"/>
                  <a:ea typeface="HG丸ｺﾞｼｯｸM-PRO" panose="020F0600000000000000" pitchFamily="50" charset="-128"/>
                </a:rPr>
                <a:t>ダウンロード］をクリックします。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［出力］をクリックします。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6C5439FC-8E22-82A3-2050-D5DA99A001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4118" y="1677107"/>
            <a:ext cx="5716388" cy="2737163"/>
          </a:xfrm>
          <a:prstGeom prst="rect">
            <a:avLst/>
          </a:prstGeom>
          <a:effectLst>
            <a:outerShdw blurRad="63500" sx="102000" sy="102000" algn="ctr" rotWithShape="0">
              <a:prstClr val="black">
                <a:alpha val="40000"/>
              </a:prstClr>
            </a:outerShdw>
          </a:effectLst>
        </p:spPr>
      </p:pic>
      <p:pic>
        <p:nvPicPr>
          <p:cNvPr id="7" name="図 6">
            <a:extLst>
              <a:ext uri="{FF2B5EF4-FFF2-40B4-BE49-F238E27FC236}">
                <a16:creationId xmlns:a16="http://schemas.microsoft.com/office/drawing/2014/main" id="{F9695EAD-FCA2-C1E8-13CD-4A6B8AF0F22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5238" y="5973934"/>
            <a:ext cx="5587519" cy="2672076"/>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68ECE311-6596-B3BD-E31E-0B4156DC1B35}"/>
              </a:ext>
            </a:extLst>
          </p:cNvPr>
          <p:cNvSpPr/>
          <p:nvPr/>
        </p:nvSpPr>
        <p:spPr>
          <a:xfrm>
            <a:off x="3101644" y="6722983"/>
            <a:ext cx="729583" cy="121582"/>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2CD55298-4181-3C5D-8C9E-2DCF08319374}"/>
              </a:ext>
            </a:extLst>
          </p:cNvPr>
          <p:cNvGrpSpPr/>
          <p:nvPr/>
        </p:nvGrpSpPr>
        <p:grpSpPr>
          <a:xfrm>
            <a:off x="3879061" y="6833218"/>
            <a:ext cx="2476670" cy="759608"/>
            <a:chOff x="4069467" y="1330263"/>
            <a:chExt cx="2484878" cy="759608"/>
          </a:xfrm>
        </p:grpSpPr>
        <p:sp>
          <p:nvSpPr>
            <p:cNvPr id="11" name="四角形: 角を丸くする 10">
              <a:extLst>
                <a:ext uri="{FF2B5EF4-FFF2-40B4-BE49-F238E27FC236}">
                  <a16:creationId xmlns:a16="http://schemas.microsoft.com/office/drawing/2014/main" id="{3A6FC52B-2CA5-950F-97BB-7A644BD26534}"/>
                </a:ext>
              </a:extLst>
            </p:cNvPr>
            <p:cNvSpPr/>
            <p:nvPr/>
          </p:nvSpPr>
          <p:spPr>
            <a:xfrm>
              <a:off x="4069467" y="1517536"/>
              <a:ext cx="2484878"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操作しているアカウントの</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登録メールアドレスが表示されます。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二等辺三角形 11">
              <a:extLst>
                <a:ext uri="{FF2B5EF4-FFF2-40B4-BE49-F238E27FC236}">
                  <a16:creationId xmlns:a16="http://schemas.microsoft.com/office/drawing/2014/main" id="{254EFF15-BE3B-4B13-D46B-4FC69E6E6209}"/>
                </a:ext>
              </a:extLst>
            </p:cNvPr>
            <p:cNvSpPr/>
            <p:nvPr/>
          </p:nvSpPr>
          <p:spPr>
            <a:xfrm rot="19811521">
              <a:off x="4083442" y="1330263"/>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四角形: 角を丸くする 12">
            <a:extLst>
              <a:ext uri="{FF2B5EF4-FFF2-40B4-BE49-F238E27FC236}">
                <a16:creationId xmlns:a16="http://schemas.microsoft.com/office/drawing/2014/main" id="{400D46D3-EBC4-635A-784F-261A905EBCF5}"/>
              </a:ext>
            </a:extLst>
          </p:cNvPr>
          <p:cNvSpPr/>
          <p:nvPr/>
        </p:nvSpPr>
        <p:spPr>
          <a:xfrm>
            <a:off x="3229014" y="7013575"/>
            <a:ext cx="399972" cy="15050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329FDE8B-A061-0A7B-8D4F-751F867AE4E7}"/>
              </a:ext>
            </a:extLst>
          </p:cNvPr>
          <p:cNvSpPr/>
          <p:nvPr/>
        </p:nvSpPr>
        <p:spPr>
          <a:xfrm>
            <a:off x="3181428" y="3481848"/>
            <a:ext cx="625468" cy="152193"/>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F103DA0F-E12F-F783-DEA5-3FBCDCF265FA}"/>
              </a:ext>
            </a:extLst>
          </p:cNvPr>
          <p:cNvSpPr/>
          <p:nvPr/>
        </p:nvSpPr>
        <p:spPr>
          <a:xfrm>
            <a:off x="729166" y="2319524"/>
            <a:ext cx="5493591" cy="1114993"/>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8444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申請データを出力する ③</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93</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5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レポート処理結果一覧へ遷移し、出力をおこないます。</a:t>
            </a:r>
          </a:p>
          <a:p>
            <a:br>
              <a:rPr lang="ja-JP" altLang="en-US" sz="1100" dirty="0"/>
            </a:b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図 6">
            <a:extLst>
              <a:ext uri="{FF2B5EF4-FFF2-40B4-BE49-F238E27FC236}">
                <a16:creationId xmlns:a16="http://schemas.microsoft.com/office/drawing/2014/main" id="{E5FA9948-0483-A641-4CA7-ED84ADF18A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4118" y="1681377"/>
            <a:ext cx="5716388" cy="2728622"/>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B5CC1E46-5E03-702F-1A94-1958C06639F6}"/>
              </a:ext>
            </a:extLst>
          </p:cNvPr>
          <p:cNvSpPr/>
          <p:nvPr/>
        </p:nvSpPr>
        <p:spPr>
          <a:xfrm>
            <a:off x="838200" y="2289175"/>
            <a:ext cx="5334000" cy="533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7001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汎用データを出力する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94</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メニューバーの［データ出力］から、［汎用データ］をクリックします。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23" name="グループ化 22">
            <a:extLst>
              <a:ext uri="{FF2B5EF4-FFF2-40B4-BE49-F238E27FC236}">
                <a16:creationId xmlns:a16="http://schemas.microsoft.com/office/drawing/2014/main" id="{8A868357-63AD-84CE-F10B-C86C1FE560B4}"/>
              </a:ext>
            </a:extLst>
          </p:cNvPr>
          <p:cNvGrpSpPr/>
          <p:nvPr/>
        </p:nvGrpSpPr>
        <p:grpSpPr>
          <a:xfrm>
            <a:off x="369000" y="5184775"/>
            <a:ext cx="6120000" cy="4004501"/>
            <a:chOff x="369000" y="950400"/>
            <a:chExt cx="6120000" cy="4004501"/>
          </a:xfrm>
        </p:grpSpPr>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条件を選択し、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CSV</a:t>
              </a:r>
              <a:r>
                <a:rPr lang="ja-JP" altLang="en-US" sz="1100" dirty="0">
                  <a:solidFill>
                    <a:schemeClr val="tx1"/>
                  </a:solidFill>
                  <a:latin typeface="HG丸ｺﾞｼｯｸM-PRO" panose="020F0600000000000000" pitchFamily="50" charset="-128"/>
                  <a:ea typeface="HG丸ｺﾞｼｯｸM-PRO" panose="020F0600000000000000" pitchFamily="50" charset="-128"/>
                </a:rPr>
                <a:t>ダウンロード］</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5" name="グラフィックス 24" descr="再生 単色塗りつぶし">
              <a:extLst>
                <a:ext uri="{FF2B5EF4-FFF2-40B4-BE49-F238E27FC236}">
                  <a16:creationId xmlns:a16="http://schemas.microsoft.com/office/drawing/2014/main" id="{0D1773B8-FFA0-07E9-9F67-1A832A45D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99CEE0B8-2FA9-D4A0-503D-2C4E17B571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9B9034DA-D18C-1CD5-B65E-2132E65DC12B}"/>
              </a:ext>
            </a:extLst>
          </p:cNvPr>
          <p:cNvSpPr/>
          <p:nvPr/>
        </p:nvSpPr>
        <p:spPr>
          <a:xfrm>
            <a:off x="548434" y="29950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7AF1861-AFF5-BA78-0C96-1906343A9CAD}"/>
              </a:ext>
            </a:extLst>
          </p:cNvPr>
          <p:cNvSpPr/>
          <p:nvPr/>
        </p:nvSpPr>
        <p:spPr>
          <a:xfrm>
            <a:off x="1340434" y="2184060"/>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B04DD3D3-161E-2F8F-2AB7-4EADF68789F8}"/>
              </a:ext>
            </a:extLst>
          </p:cNvPr>
          <p:cNvSpPr/>
          <p:nvPr/>
        </p:nvSpPr>
        <p:spPr>
          <a:xfrm>
            <a:off x="526209" y="2746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3F2C9CBC-6429-6F8D-1FCF-92A24FA16F93}"/>
              </a:ext>
            </a:extLst>
          </p:cNvPr>
          <p:cNvSpPr/>
          <p:nvPr/>
        </p:nvSpPr>
        <p:spPr>
          <a:xfrm>
            <a:off x="1339868" y="1984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21BB5C64-B3E3-2C16-C948-E02443019C1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698" y="5968817"/>
            <a:ext cx="5610600" cy="2682311"/>
          </a:xfrm>
          <a:prstGeom prst="rect">
            <a:avLst/>
          </a:prstGeom>
          <a:effectLst>
            <a:outerShdw blurRad="63500" sx="102000" sy="102000" algn="ctr" rotWithShape="0">
              <a:prstClr val="black">
                <a:alpha val="40000"/>
              </a:prstClr>
            </a:outerShdw>
          </a:effectLst>
        </p:spPr>
      </p:pic>
      <p:sp>
        <p:nvSpPr>
          <p:cNvPr id="13" name="四角形: 角を丸くする 12">
            <a:extLst>
              <a:ext uri="{FF2B5EF4-FFF2-40B4-BE49-F238E27FC236}">
                <a16:creationId xmlns:a16="http://schemas.microsoft.com/office/drawing/2014/main" id="{17D4F541-F281-82E5-A4FF-D405274A63B5}"/>
              </a:ext>
            </a:extLst>
          </p:cNvPr>
          <p:cNvSpPr/>
          <p:nvPr/>
        </p:nvSpPr>
        <p:spPr>
          <a:xfrm>
            <a:off x="3181428" y="7928182"/>
            <a:ext cx="625468" cy="152193"/>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A68D050-7FCC-4E0E-150C-691812C66D83}"/>
              </a:ext>
            </a:extLst>
          </p:cNvPr>
          <p:cNvSpPr/>
          <p:nvPr/>
        </p:nvSpPr>
        <p:spPr>
          <a:xfrm>
            <a:off x="838200" y="6560942"/>
            <a:ext cx="5384557" cy="1319910"/>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98968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4 </a:t>
            </a:r>
            <a:r>
              <a:rPr kumimoji="1" lang="ja-JP" altLang="en-US" dirty="0"/>
              <a:t>汎用データを出力する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95</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［出力］をクリックします。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24" name="四角形: 角を丸くする 23">
            <a:extLst>
              <a:ext uri="{FF2B5EF4-FFF2-40B4-BE49-F238E27FC236}">
                <a16:creationId xmlns:a16="http://schemas.microsoft.com/office/drawing/2014/main" id="{C5E864CF-FCFF-F784-37B5-88BE87D92A6F}"/>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レポート処理結果一覧へ遷移し、出力をおこないます。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2" name="図 11">
            <a:extLst>
              <a:ext uri="{FF2B5EF4-FFF2-40B4-BE49-F238E27FC236}">
                <a16:creationId xmlns:a16="http://schemas.microsoft.com/office/drawing/2014/main" id="{B1BFF317-3ADF-29B8-2661-643BC89078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4118" y="1683025"/>
            <a:ext cx="5716388" cy="2725326"/>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8CDB95FC-50AB-17C2-C64D-FFE4D02DA5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5238" y="5974206"/>
            <a:ext cx="5587519" cy="2671532"/>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BEEBC6DD-6BD1-E83B-1EBE-E295EB72F467}"/>
              </a:ext>
            </a:extLst>
          </p:cNvPr>
          <p:cNvSpPr/>
          <p:nvPr/>
        </p:nvSpPr>
        <p:spPr>
          <a:xfrm>
            <a:off x="3062207" y="2416152"/>
            <a:ext cx="729583" cy="121582"/>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A6D5E2C4-CE51-62A4-BAF3-272C740104F6}"/>
              </a:ext>
            </a:extLst>
          </p:cNvPr>
          <p:cNvGrpSpPr/>
          <p:nvPr/>
        </p:nvGrpSpPr>
        <p:grpSpPr>
          <a:xfrm>
            <a:off x="3839624" y="2526387"/>
            <a:ext cx="2476670" cy="759608"/>
            <a:chOff x="4069467" y="1330263"/>
            <a:chExt cx="2484878" cy="759608"/>
          </a:xfrm>
        </p:grpSpPr>
        <p:sp>
          <p:nvSpPr>
            <p:cNvPr id="16" name="四角形: 角を丸くする 15">
              <a:extLst>
                <a:ext uri="{FF2B5EF4-FFF2-40B4-BE49-F238E27FC236}">
                  <a16:creationId xmlns:a16="http://schemas.microsoft.com/office/drawing/2014/main" id="{96613546-C86F-6F43-5C66-B3C5905AD8DC}"/>
                </a:ext>
              </a:extLst>
            </p:cNvPr>
            <p:cNvSpPr/>
            <p:nvPr/>
          </p:nvSpPr>
          <p:spPr>
            <a:xfrm>
              <a:off x="4069467" y="1517536"/>
              <a:ext cx="2484878"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操作しているアカウントの</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登録メールアドレスが表示されます。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二等辺三角形 16">
              <a:extLst>
                <a:ext uri="{FF2B5EF4-FFF2-40B4-BE49-F238E27FC236}">
                  <a16:creationId xmlns:a16="http://schemas.microsoft.com/office/drawing/2014/main" id="{EF0A93BD-6290-C634-FD3E-5039F431E3A0}"/>
                </a:ext>
              </a:extLst>
            </p:cNvPr>
            <p:cNvSpPr/>
            <p:nvPr/>
          </p:nvSpPr>
          <p:spPr>
            <a:xfrm rot="19811521">
              <a:off x="4083442" y="1330263"/>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8" name="四角形: 角を丸くする 17">
            <a:extLst>
              <a:ext uri="{FF2B5EF4-FFF2-40B4-BE49-F238E27FC236}">
                <a16:creationId xmlns:a16="http://schemas.microsoft.com/office/drawing/2014/main" id="{807B55E1-F1D9-3B82-815A-E6874B1B6920}"/>
              </a:ext>
            </a:extLst>
          </p:cNvPr>
          <p:cNvSpPr/>
          <p:nvPr/>
        </p:nvSpPr>
        <p:spPr>
          <a:xfrm>
            <a:off x="3222326" y="2706790"/>
            <a:ext cx="359074" cy="19198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82741BE7-2C2F-73C6-E9E4-AEFB6C71982C}"/>
              </a:ext>
            </a:extLst>
          </p:cNvPr>
          <p:cNvSpPr/>
          <p:nvPr/>
        </p:nvSpPr>
        <p:spPr>
          <a:xfrm>
            <a:off x="838200" y="6632575"/>
            <a:ext cx="5334000" cy="533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00187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5 </a:t>
            </a:r>
            <a:r>
              <a:rPr kumimoji="1" lang="ja-JP" altLang="en-US" dirty="0"/>
              <a:t>履歴データを出力する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96</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20" name="グループ化 19">
            <a:extLst>
              <a:ext uri="{FF2B5EF4-FFF2-40B4-BE49-F238E27FC236}">
                <a16:creationId xmlns:a16="http://schemas.microsoft.com/office/drawing/2014/main" id="{906CD49B-11CF-A5BA-2E42-D2E28FF3F5E6}"/>
              </a:ext>
            </a:extLst>
          </p:cNvPr>
          <p:cNvGrpSpPr/>
          <p:nvPr/>
        </p:nvGrpSpPr>
        <p:grpSpPr>
          <a:xfrm>
            <a:off x="369000" y="950400"/>
            <a:ext cx="6120000" cy="4004501"/>
            <a:chOff x="369000" y="950400"/>
            <a:chExt cx="6120000" cy="4004501"/>
          </a:xfrm>
        </p:grpSpPr>
        <p:sp>
          <p:nvSpPr>
            <p:cNvPr id="21" name="四角形: 角を丸くする 20">
              <a:extLst>
                <a:ext uri="{FF2B5EF4-FFF2-40B4-BE49-F238E27FC236}">
                  <a16:creationId xmlns:a16="http://schemas.microsoft.com/office/drawing/2014/main" id="{66C39409-1CB5-4A89-A22E-AC8EC35D793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メニューバーの［データ出力］ボタンから、［履歴データ］をクリックします。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22" name="グラフィックス 21" descr="再生 単色塗りつぶし">
              <a:extLst>
                <a:ext uri="{FF2B5EF4-FFF2-40B4-BE49-F238E27FC236}">
                  <a16:creationId xmlns:a16="http://schemas.microsoft.com/office/drawing/2014/main" id="{90550013-44F9-6881-AC3D-7A34C61E5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4" name="グループ化 3">
            <a:extLst>
              <a:ext uri="{FF2B5EF4-FFF2-40B4-BE49-F238E27FC236}">
                <a16:creationId xmlns:a16="http://schemas.microsoft.com/office/drawing/2014/main" id="{91278383-8184-0406-28FA-2966C665AABB}"/>
              </a:ext>
            </a:extLst>
          </p:cNvPr>
          <p:cNvGrpSpPr/>
          <p:nvPr/>
        </p:nvGrpSpPr>
        <p:grpSpPr>
          <a:xfrm>
            <a:off x="369000" y="950400"/>
            <a:ext cx="6120000" cy="4004501"/>
            <a:chOff x="369000" y="950400"/>
            <a:chExt cx="6120000" cy="4004501"/>
          </a:xfrm>
        </p:grpSpPr>
        <p:sp>
          <p:nvSpPr>
            <p:cNvPr id="6" name="四角形: 角を丸くする 5">
              <a:extLst>
                <a:ext uri="{FF2B5EF4-FFF2-40B4-BE49-F238E27FC236}">
                  <a16:creationId xmlns:a16="http://schemas.microsoft.com/office/drawing/2014/main" id="{829F8438-BC13-3C83-AAE8-1F04ADF67673}"/>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メニューバーの［データ出力］から、［履歴データ］をクリックします。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グラフィックス 6" descr="再生 単色塗りつぶし">
              <a:extLst>
                <a:ext uri="{FF2B5EF4-FFF2-40B4-BE49-F238E27FC236}">
                  <a16:creationId xmlns:a16="http://schemas.microsoft.com/office/drawing/2014/main" id="{AC7277BB-2DDF-04FF-2374-E1A8B3554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8" name="グループ化 7">
            <a:extLst>
              <a:ext uri="{FF2B5EF4-FFF2-40B4-BE49-F238E27FC236}">
                <a16:creationId xmlns:a16="http://schemas.microsoft.com/office/drawing/2014/main" id="{F4134785-9A8E-741F-3593-EFBD2A5FC6EB}"/>
              </a:ext>
            </a:extLst>
          </p:cNvPr>
          <p:cNvGrpSpPr/>
          <p:nvPr/>
        </p:nvGrpSpPr>
        <p:grpSpPr>
          <a:xfrm>
            <a:off x="369000" y="5184775"/>
            <a:ext cx="6120000" cy="4004501"/>
            <a:chOff x="369000" y="950400"/>
            <a:chExt cx="6120000" cy="4004501"/>
          </a:xfrm>
        </p:grpSpPr>
        <p:sp>
          <p:nvSpPr>
            <p:cNvPr id="9" name="四角形: 角を丸くする 8">
              <a:extLst>
                <a:ext uri="{FF2B5EF4-FFF2-40B4-BE49-F238E27FC236}">
                  <a16:creationId xmlns:a16="http://schemas.microsoft.com/office/drawing/2014/main" id="{6208E123-26A6-1350-03EC-5ECDA395C31F}"/>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2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出力する条件を指定し、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CSV</a:t>
              </a:r>
              <a:r>
                <a:rPr lang="ja-JP" altLang="en-US" sz="1100" dirty="0">
                  <a:solidFill>
                    <a:schemeClr val="tx1"/>
                  </a:solidFill>
                  <a:latin typeface="HG丸ｺﾞｼｯｸM-PRO" panose="020F0600000000000000" pitchFamily="50" charset="-128"/>
                  <a:ea typeface="HG丸ｺﾞｼｯｸM-PRO" panose="020F0600000000000000" pitchFamily="50" charset="-128"/>
                </a:rPr>
                <a:t>ダウンロード］</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グラフィックス 9" descr="再生 単色塗りつぶし">
              <a:extLst>
                <a:ext uri="{FF2B5EF4-FFF2-40B4-BE49-F238E27FC236}">
                  <a16:creationId xmlns:a16="http://schemas.microsoft.com/office/drawing/2014/main" id="{F78C056D-C5B5-9682-8775-CB04BCD93A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11" name="図 10">
            <a:extLst>
              <a:ext uri="{FF2B5EF4-FFF2-40B4-BE49-F238E27FC236}">
                <a16:creationId xmlns:a16="http://schemas.microsoft.com/office/drawing/2014/main" id="{304AF7E2-F5CC-1CD5-6FBB-631097190ED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1705" y="1673180"/>
            <a:ext cx="5741216" cy="2745018"/>
          </a:xfrm>
          <a:prstGeom prst="rect">
            <a:avLst/>
          </a:prstGeom>
          <a:effectLst>
            <a:outerShdw blurRad="63500" sx="102000" sy="102000" algn="ctr" rotWithShape="0">
              <a:prstClr val="black">
                <a:alpha val="40000"/>
              </a:prstClr>
            </a:outerShdw>
          </a:effectLst>
        </p:spPr>
      </p:pic>
      <p:sp>
        <p:nvSpPr>
          <p:cNvPr id="12" name="四角形: 角を丸くする 11">
            <a:extLst>
              <a:ext uri="{FF2B5EF4-FFF2-40B4-BE49-F238E27FC236}">
                <a16:creationId xmlns:a16="http://schemas.microsoft.com/office/drawing/2014/main" id="{5F695F10-88A3-2823-9A03-EF9B831EBC66}"/>
              </a:ext>
            </a:extLst>
          </p:cNvPr>
          <p:cNvSpPr/>
          <p:nvPr/>
        </p:nvSpPr>
        <p:spPr>
          <a:xfrm>
            <a:off x="548434" y="29950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529352A-C0C6-3CE9-8CDD-A33E42DCCF92}"/>
              </a:ext>
            </a:extLst>
          </p:cNvPr>
          <p:cNvSpPr/>
          <p:nvPr/>
        </p:nvSpPr>
        <p:spPr>
          <a:xfrm>
            <a:off x="1365930" y="2908316"/>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2042FFE7-D520-DC1C-1675-2A5FCCF8A611}"/>
              </a:ext>
            </a:extLst>
          </p:cNvPr>
          <p:cNvSpPr/>
          <p:nvPr/>
        </p:nvSpPr>
        <p:spPr>
          <a:xfrm>
            <a:off x="526209" y="27463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B07CFB55-ECAE-32D5-EBED-26071392038D}"/>
              </a:ext>
            </a:extLst>
          </p:cNvPr>
          <p:cNvSpPr/>
          <p:nvPr/>
        </p:nvSpPr>
        <p:spPr>
          <a:xfrm>
            <a:off x="1365364" y="2708631"/>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800029EB-0BED-B0BC-CDC0-074FD803730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698" y="5965766"/>
            <a:ext cx="5610600" cy="2688413"/>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F9F93142-4138-4A36-65E9-7E076C80F0A9}"/>
              </a:ext>
            </a:extLst>
          </p:cNvPr>
          <p:cNvSpPr/>
          <p:nvPr/>
        </p:nvSpPr>
        <p:spPr>
          <a:xfrm>
            <a:off x="3200400" y="7775575"/>
            <a:ext cx="625468" cy="152193"/>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DEC6C96-B46F-CFE7-696A-E8FBA89FB897}"/>
              </a:ext>
            </a:extLst>
          </p:cNvPr>
          <p:cNvSpPr/>
          <p:nvPr/>
        </p:nvSpPr>
        <p:spPr>
          <a:xfrm>
            <a:off x="754809" y="6618127"/>
            <a:ext cx="5493591" cy="836164"/>
          </a:xfrm>
          <a:prstGeom prst="roundRect">
            <a:avLst>
              <a:gd name="adj" fmla="val 2385"/>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97828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5 </a:t>
            </a:r>
            <a:r>
              <a:rPr kumimoji="1" lang="ja-JP" altLang="en-US" dirty="0"/>
              <a:t>履歴データを出力する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97</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4" name="グループ化 3">
            <a:extLst>
              <a:ext uri="{FF2B5EF4-FFF2-40B4-BE49-F238E27FC236}">
                <a16:creationId xmlns:a16="http://schemas.microsoft.com/office/drawing/2014/main" id="{95FAAF58-5E42-4DCA-C86E-454B0C46D950}"/>
              </a:ext>
            </a:extLst>
          </p:cNvPr>
          <p:cNvGrpSpPr/>
          <p:nvPr/>
        </p:nvGrpSpPr>
        <p:grpSpPr>
          <a:xfrm>
            <a:off x="369000" y="950400"/>
            <a:ext cx="6120000" cy="4004501"/>
            <a:chOff x="369000" y="950400"/>
            <a:chExt cx="6120000" cy="4004501"/>
          </a:xfrm>
        </p:grpSpPr>
        <p:sp>
          <p:nvSpPr>
            <p:cNvPr id="6" name="四角形: 角を丸くする 5">
              <a:extLst>
                <a:ext uri="{FF2B5EF4-FFF2-40B4-BE49-F238E27FC236}">
                  <a16:creationId xmlns:a16="http://schemas.microsoft.com/office/drawing/2014/main" id="{E7C668F3-56A3-B30D-CA3C-C29A12FA95D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3 </a:t>
              </a:r>
              <a:r>
                <a:rPr lang="ja-JP" altLang="en-US" sz="1100" dirty="0">
                  <a:solidFill>
                    <a:schemeClr val="tx1"/>
                  </a:solidFill>
                  <a:latin typeface="HG丸ｺﾞｼｯｸM-PRO" panose="020F0600000000000000" pitchFamily="50" charset="-128"/>
                  <a:ea typeface="HG丸ｺﾞｼｯｸM-PRO" panose="020F0600000000000000" pitchFamily="50" charset="-128"/>
                </a:rPr>
                <a:t>［出力］をクリックします。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グラフィックス 6" descr="再生 単色塗りつぶし">
              <a:extLst>
                <a:ext uri="{FF2B5EF4-FFF2-40B4-BE49-F238E27FC236}">
                  <a16:creationId xmlns:a16="http://schemas.microsoft.com/office/drawing/2014/main" id="{8BA4AFD6-90FB-6A50-4478-B2456F4DE3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9" name="四角形: 角を丸くする 8">
            <a:extLst>
              <a:ext uri="{FF2B5EF4-FFF2-40B4-BE49-F238E27FC236}">
                <a16:creationId xmlns:a16="http://schemas.microsoft.com/office/drawing/2014/main" id="{5C78F185-6A72-21C5-D5D3-1C8F015B565E}"/>
              </a:ext>
            </a:extLst>
          </p:cNvPr>
          <p:cNvSpPr/>
          <p:nvPr/>
        </p:nvSpPr>
        <p:spPr>
          <a:xfrm>
            <a:off x="369000" y="5184775"/>
            <a:ext cx="6120000" cy="3813790"/>
          </a:xfrm>
          <a:prstGeom prst="roundRect">
            <a:avLst>
              <a:gd name="adj" fmla="val 16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4 </a:t>
            </a:r>
            <a:r>
              <a:rPr lang="ja-JP" altLang="en-US" sz="1100" i="0" dirty="0">
                <a:solidFill>
                  <a:srgbClr val="333333"/>
                </a:solidFill>
                <a:effectLst/>
                <a:latin typeface="HG丸ｺﾞｼｯｸM-PRO" panose="020F0600000000000000" pitchFamily="50" charset="-128"/>
                <a:ea typeface="HG丸ｺﾞｼｯｸM-PRO" panose="020F0600000000000000" pitchFamily="50" charset="-128"/>
              </a:rPr>
              <a:t>レポート処理結果一覧へ遷移し、出力をおこないます。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図 4">
            <a:extLst>
              <a:ext uri="{FF2B5EF4-FFF2-40B4-BE49-F238E27FC236}">
                <a16:creationId xmlns:a16="http://schemas.microsoft.com/office/drawing/2014/main" id="{72E07518-A75D-6D61-2F21-7E1E7D6F14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2919" y="1673180"/>
            <a:ext cx="5718787" cy="2745018"/>
          </a:xfrm>
          <a:prstGeom prst="rect">
            <a:avLst/>
          </a:prstGeom>
          <a:effectLst>
            <a:outerShdw blurRad="63500" sx="102000" sy="102000" algn="ctr" rotWithShape="0">
              <a:prstClr val="black">
                <a:alpha val="40000"/>
              </a:prstClr>
            </a:outerShdw>
          </a:effectLst>
        </p:spPr>
      </p:pic>
      <p:pic>
        <p:nvPicPr>
          <p:cNvPr id="15" name="図 14">
            <a:extLst>
              <a:ext uri="{FF2B5EF4-FFF2-40B4-BE49-F238E27FC236}">
                <a16:creationId xmlns:a16="http://schemas.microsoft.com/office/drawing/2014/main" id="{65D03E55-C7A2-3AE4-0426-02F093EF37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698" y="5965766"/>
            <a:ext cx="5610600" cy="2688412"/>
          </a:xfrm>
          <a:prstGeom prst="rect">
            <a:avLst/>
          </a:prstGeom>
          <a:effectLst>
            <a:outerShdw blurRad="63500" sx="102000" sy="102000" algn="ctr" rotWithShape="0">
              <a:prstClr val="black">
                <a:alpha val="40000"/>
              </a:prstClr>
            </a:outerShdw>
          </a:effectLst>
        </p:spPr>
      </p:pic>
      <p:sp>
        <p:nvSpPr>
          <p:cNvPr id="24" name="四角形: 角を丸くする 23">
            <a:extLst>
              <a:ext uri="{FF2B5EF4-FFF2-40B4-BE49-F238E27FC236}">
                <a16:creationId xmlns:a16="http://schemas.microsoft.com/office/drawing/2014/main" id="{3E55042C-48D0-D4F9-D10F-B14CBE6E67BE}"/>
              </a:ext>
            </a:extLst>
          </p:cNvPr>
          <p:cNvSpPr/>
          <p:nvPr/>
        </p:nvSpPr>
        <p:spPr>
          <a:xfrm>
            <a:off x="3200400" y="2724954"/>
            <a:ext cx="358776" cy="9762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F4B4D706-EA3D-10A4-F03E-A7E3EDD83341}"/>
              </a:ext>
            </a:extLst>
          </p:cNvPr>
          <p:cNvSpPr/>
          <p:nvPr/>
        </p:nvSpPr>
        <p:spPr>
          <a:xfrm>
            <a:off x="838200" y="6632575"/>
            <a:ext cx="5334000" cy="5334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AFD53A1-07F7-24CE-6A12-05086FC1601E}"/>
              </a:ext>
            </a:extLst>
          </p:cNvPr>
          <p:cNvSpPr/>
          <p:nvPr/>
        </p:nvSpPr>
        <p:spPr>
          <a:xfrm>
            <a:off x="3062207" y="2365375"/>
            <a:ext cx="729583" cy="121582"/>
          </a:xfrm>
          <a:prstGeom prst="roundRect">
            <a:avLst>
              <a:gd name="adj" fmla="val 7425"/>
            </a:avLst>
          </a:prstGeom>
          <a:noFill/>
          <a:ln w="19050">
            <a:solidFill>
              <a:srgbClr val="54A2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F8EC9480-EEDE-582B-5BEF-498E537849E2}"/>
              </a:ext>
            </a:extLst>
          </p:cNvPr>
          <p:cNvGrpSpPr/>
          <p:nvPr/>
        </p:nvGrpSpPr>
        <p:grpSpPr>
          <a:xfrm>
            <a:off x="3839624" y="2475610"/>
            <a:ext cx="2476670" cy="759608"/>
            <a:chOff x="4069467" y="1330263"/>
            <a:chExt cx="2484878" cy="759608"/>
          </a:xfrm>
        </p:grpSpPr>
        <p:sp>
          <p:nvSpPr>
            <p:cNvPr id="11" name="四角形: 角を丸くする 10">
              <a:extLst>
                <a:ext uri="{FF2B5EF4-FFF2-40B4-BE49-F238E27FC236}">
                  <a16:creationId xmlns:a16="http://schemas.microsoft.com/office/drawing/2014/main" id="{F8844BE3-8F71-E185-FD8A-7EB69B8B0295}"/>
                </a:ext>
              </a:extLst>
            </p:cNvPr>
            <p:cNvSpPr/>
            <p:nvPr/>
          </p:nvSpPr>
          <p:spPr>
            <a:xfrm>
              <a:off x="4069467" y="1517536"/>
              <a:ext cx="2484878" cy="572335"/>
            </a:xfrm>
            <a:prstGeom prst="roundRect">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bg1"/>
                  </a:solidFill>
                  <a:latin typeface="HG丸ｺﾞｼｯｸM-PRO" panose="020F0600000000000000" pitchFamily="50" charset="-128"/>
                  <a:ea typeface="HG丸ｺﾞｼｯｸM-PRO" panose="020F0600000000000000" pitchFamily="50" charset="-128"/>
                </a:rPr>
                <a:t>操作しているアカウントの</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bg1"/>
                  </a:solidFill>
                  <a:latin typeface="HG丸ｺﾞｼｯｸM-PRO" panose="020F0600000000000000" pitchFamily="50" charset="-128"/>
                  <a:ea typeface="HG丸ｺﾞｼｯｸM-PRO" panose="020F0600000000000000" pitchFamily="50" charset="-128"/>
                </a:rPr>
                <a:t>登録メールアドレスが表示されます。</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二等辺三角形 11">
              <a:extLst>
                <a:ext uri="{FF2B5EF4-FFF2-40B4-BE49-F238E27FC236}">
                  <a16:creationId xmlns:a16="http://schemas.microsoft.com/office/drawing/2014/main" id="{C73511A4-1F9E-526C-123F-408EAE35D969}"/>
                </a:ext>
              </a:extLst>
            </p:cNvPr>
            <p:cNvSpPr/>
            <p:nvPr/>
          </p:nvSpPr>
          <p:spPr>
            <a:xfrm rot="19811521">
              <a:off x="4083442" y="1330263"/>
              <a:ext cx="138375" cy="278766"/>
            </a:xfrm>
            <a:prstGeom prst="triangle">
              <a:avLst/>
            </a:prstGeom>
            <a:solidFill>
              <a:srgbClr val="54A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501339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58A854"/>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rgbClr val="58A854"/>
          </a:solidFill>
          <a:ln w="114300">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6600" b="1" dirty="0">
                <a:ln w="25400">
                  <a:solidFill>
                    <a:schemeClr val="bg1"/>
                  </a:solidFill>
                </a:ln>
              </a:rPr>
              <a:t>7</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4847400"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rPr>
              <a:t>その他の管理機能</a:t>
            </a:r>
            <a:endParaRPr lang="en-US" altLang="ja-JP" sz="2800" b="1" dirty="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646331"/>
          </a:xfrm>
          <a:prstGeom prst="rect">
            <a:avLst/>
          </a:prstGeom>
          <a:noFill/>
        </p:spPr>
        <p:txBody>
          <a:bodyPr wrap="square" rtlCol="0">
            <a:spAutoFit/>
          </a:bodyPr>
          <a:lstStyle/>
          <a:p>
            <a:pPr marL="12700">
              <a:spcBef>
                <a:spcPts val="100"/>
              </a:spcBef>
            </a:pPr>
            <a:r>
              <a:rPr lang="ja-JP" altLang="en-US" spc="-5"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本章では</a:t>
            </a:r>
            <a:r>
              <a:rPr lang="ja-JP" altLang="en-US" dirty="0">
                <a:solidFill>
                  <a:srgbClr val="3E3E3E"/>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800" dirty="0">
                <a:effectLst/>
                <a:latin typeface="HG丸ｺﾞｼｯｸM-PRO" panose="020F0600000000000000" pitchFamily="50" charset="-128"/>
                <a:ea typeface="HG丸ｺﾞｼｯｸM-PRO" panose="020F0600000000000000" pitchFamily="50" charset="-128"/>
              </a:rPr>
              <a:t>ジンジャー勤怠で利用できるその他の管理機能について紹介します。</a:t>
            </a:r>
            <a:endParaRPr lang="ja-JP" altLang="en-US" sz="18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rgbClr val="58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372211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残業状況を確認する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99</a:t>
            </a:fld>
            <a:endParaRPr lang="ja-JP" altLang="en-US" dirty="0"/>
          </a:p>
        </p:txBody>
      </p:sp>
      <p:sp>
        <p:nvSpPr>
          <p:cNvPr id="2" name="テキスト プレースホルダー 1">
            <a:extLst>
              <a:ext uri="{FF2B5EF4-FFF2-40B4-BE49-F238E27FC236}">
                <a16:creationId xmlns:a16="http://schemas.microsoft.com/office/drawing/2014/main" id="{6C97A7D0-8F0B-C3CC-4D50-BC38BE5EAAC8}"/>
              </a:ext>
            </a:extLst>
          </p:cNvPr>
          <p:cNvSpPr>
            <a:spLocks noGrp="1"/>
          </p:cNvSpPr>
          <p:nvPr>
            <p:ph type="body" sz="quarter" idx="13"/>
          </p:nvPr>
        </p:nvSpPr>
        <p:spPr>
          <a:xfrm>
            <a:off x="166434" y="9673850"/>
            <a:ext cx="1493923" cy="169277"/>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4" name="テキスト ボックス 3">
            <a:extLst>
              <a:ext uri="{FF2B5EF4-FFF2-40B4-BE49-F238E27FC236}">
                <a16:creationId xmlns:a16="http://schemas.microsoft.com/office/drawing/2014/main" id="{E249257E-E0EE-DD1F-1431-2F399A41D19B}"/>
              </a:ext>
            </a:extLst>
          </p:cNvPr>
          <p:cNvSpPr txBox="1"/>
          <p:nvPr/>
        </p:nvSpPr>
        <p:spPr>
          <a:xfrm>
            <a:off x="360000" y="900000"/>
            <a:ext cx="6120000" cy="430887"/>
          </a:xfrm>
          <a:prstGeom prst="rect">
            <a:avLst/>
          </a:prstGeom>
          <a:no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cs typeface="Arial" panose="020B0604020202020204" pitchFamily="34" charset="0"/>
              </a:rPr>
              <a:t>この項目では「従業員ごとの起算月から</a:t>
            </a:r>
            <a:r>
              <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en-US" sz="1100" dirty="0">
                <a:latin typeface="HG丸ｺﾞｼｯｸM-PRO" panose="020F0600000000000000" pitchFamily="50" charset="-128"/>
                <a:ea typeface="HG丸ｺﾞｼｯｸM-PRO" panose="020F0600000000000000" pitchFamily="50" charset="-128"/>
                <a:cs typeface="Arial" panose="020B0604020202020204" pitchFamily="34" charset="0"/>
              </a:rPr>
              <a:t>年間におけるデータ」を確認したり、ダウンロードしたりすることができます。対象のデータは以下のものです。</a:t>
            </a:r>
          </a:p>
        </p:txBody>
      </p:sp>
      <p:grpSp>
        <p:nvGrpSpPr>
          <p:cNvPr id="5" name="グループ化 4">
            <a:extLst>
              <a:ext uri="{FF2B5EF4-FFF2-40B4-BE49-F238E27FC236}">
                <a16:creationId xmlns:a16="http://schemas.microsoft.com/office/drawing/2014/main" id="{45875811-C6A2-040F-B8AA-B4EA701459C2}"/>
              </a:ext>
            </a:extLst>
          </p:cNvPr>
          <p:cNvGrpSpPr/>
          <p:nvPr/>
        </p:nvGrpSpPr>
        <p:grpSpPr>
          <a:xfrm>
            <a:off x="369000" y="5184775"/>
            <a:ext cx="6120000" cy="4004501"/>
            <a:chOff x="369000" y="950400"/>
            <a:chExt cx="6120000" cy="4004501"/>
          </a:xfrm>
        </p:grpSpPr>
        <p:sp>
          <p:nvSpPr>
            <p:cNvPr id="6" name="四角形: 角を丸くする 5">
              <a:extLst>
                <a:ext uri="{FF2B5EF4-FFF2-40B4-BE49-F238E27FC236}">
                  <a16:creationId xmlns:a16="http://schemas.microsoft.com/office/drawing/2014/main" id="{08FB80DD-D03D-9DED-6EFC-31655FCAD912}"/>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1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メニューバーの［統計］から、［残業状況確認］をクリックします。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7" name="グラフィックス 6" descr="再生 単色塗りつぶし">
              <a:extLst>
                <a:ext uri="{FF2B5EF4-FFF2-40B4-BE49-F238E27FC236}">
                  <a16:creationId xmlns:a16="http://schemas.microsoft.com/office/drawing/2014/main" id="{8590743C-EAD3-7764-EAE3-77DC04CFEB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17" name="グループ化 16">
            <a:extLst>
              <a:ext uri="{FF2B5EF4-FFF2-40B4-BE49-F238E27FC236}">
                <a16:creationId xmlns:a16="http://schemas.microsoft.com/office/drawing/2014/main" id="{D25BAB31-4D6E-81B9-5865-8735AEAF29F8}"/>
              </a:ext>
            </a:extLst>
          </p:cNvPr>
          <p:cNvGrpSpPr/>
          <p:nvPr/>
        </p:nvGrpSpPr>
        <p:grpSpPr>
          <a:xfrm>
            <a:off x="459000" y="1527175"/>
            <a:ext cx="5940000" cy="2508982"/>
            <a:chOff x="459000" y="1532793"/>
            <a:chExt cx="5940000" cy="2508982"/>
          </a:xfrm>
        </p:grpSpPr>
        <p:sp>
          <p:nvSpPr>
            <p:cNvPr id="10" name="四角形: 角を丸くする 9">
              <a:extLst>
                <a:ext uri="{FF2B5EF4-FFF2-40B4-BE49-F238E27FC236}">
                  <a16:creationId xmlns:a16="http://schemas.microsoft.com/office/drawing/2014/main" id="{BE1643DB-9716-7380-C9C9-5D3AD0F98BED}"/>
                </a:ext>
              </a:extLst>
            </p:cNvPr>
            <p:cNvSpPr/>
            <p:nvPr/>
          </p:nvSpPr>
          <p:spPr>
            <a:xfrm>
              <a:off x="459000" y="1532793"/>
              <a:ext cx="5940000" cy="2508982"/>
            </a:xfrm>
            <a:prstGeom prst="roundRect">
              <a:avLst>
                <a:gd name="adj" fmla="val 9969"/>
              </a:avLst>
            </a:prstGeom>
            <a:no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spcAft>
                  <a:spcPts val="600"/>
                </a:spcAft>
              </a:pPr>
              <a:r>
                <a:rPr lang="ja-JP" altLang="en-US" sz="1200" b="0" i="0" dirty="0">
                  <a:solidFill>
                    <a:srgbClr val="58A854"/>
                  </a:solidFill>
                  <a:effectLst/>
                  <a:latin typeface="HG丸ｺﾞｼｯｸM-PRO" panose="020F0600000000000000" pitchFamily="50" charset="-128"/>
                  <a:ea typeface="HG丸ｺﾞｼｯｸM-PRO" panose="020F0600000000000000" pitchFamily="50" charset="-128"/>
                </a:rPr>
                <a:t>▶</a:t>
              </a:r>
              <a:r>
                <a:rPr lang="ja-JP" altLang="en-US" sz="1200" b="0"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sz="1200" b="1" i="0" dirty="0">
                  <a:solidFill>
                    <a:srgbClr val="333333"/>
                  </a:solidFill>
                  <a:effectLst/>
                  <a:latin typeface="HG丸ｺﾞｼｯｸM-PRO" panose="020F0600000000000000" pitchFamily="50" charset="-128"/>
                  <a:ea typeface="HG丸ｺﾞｼｯｸM-PRO" panose="020F0600000000000000" pitchFamily="50" charset="-128"/>
                </a:rPr>
                <a:t>単月の残業時間数</a:t>
              </a:r>
              <a:endPar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endParaRPr>
            </a:p>
            <a:p>
              <a:pPr marL="180000">
                <a:spcAft>
                  <a:spcPts val="600"/>
                </a:spcAft>
              </a:pPr>
              <a:r>
                <a:rPr lang="ja-JP" altLang="en-US" sz="1200" b="0" i="0" dirty="0">
                  <a:solidFill>
                    <a:srgbClr val="58A854"/>
                  </a:solidFill>
                  <a:effectLst/>
                  <a:latin typeface="HG丸ｺﾞｼｯｸM-PRO" panose="020F0600000000000000" pitchFamily="50" charset="-128"/>
                  <a:ea typeface="HG丸ｺﾞｼｯｸM-PRO" panose="020F0600000000000000" pitchFamily="50" charset="-128"/>
                </a:rPr>
                <a:t>▶</a:t>
              </a:r>
              <a:r>
                <a:rPr lang="ja-JP" altLang="en-US" sz="1200" b="0" i="0" dirty="0">
                  <a:solidFill>
                    <a:srgbClr val="333333"/>
                  </a:solidFill>
                  <a:effectLst/>
                  <a:latin typeface="HG丸ｺﾞｼｯｸM-PRO" panose="020F0600000000000000" pitchFamily="50" charset="-128"/>
                  <a:ea typeface="HG丸ｺﾞｼｯｸM-PRO" panose="020F0600000000000000" pitchFamily="50" charset="-128"/>
                </a:rPr>
                <a:t>　</a:t>
              </a:r>
              <a:r>
                <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rPr>
                <a:t>1</a:t>
              </a:r>
              <a:r>
                <a:rPr lang="ja-JP" altLang="en-US" sz="1200" b="1" i="0" dirty="0">
                  <a:solidFill>
                    <a:srgbClr val="333333"/>
                  </a:solidFill>
                  <a:effectLst/>
                  <a:latin typeface="HG丸ｺﾞｼｯｸM-PRO" panose="020F0600000000000000" pitchFamily="50" charset="-128"/>
                  <a:ea typeface="HG丸ｺﾞｼｯｸM-PRO" panose="020F0600000000000000" pitchFamily="50" charset="-128"/>
                </a:rPr>
                <a:t>年間の合計の残業時間数</a:t>
              </a:r>
              <a:endPar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endParaRPr>
            </a:p>
            <a:p>
              <a:pPr marL="180000">
                <a:spcAft>
                  <a:spcPts val="600"/>
                </a:spcAft>
              </a:pPr>
              <a:r>
                <a:rPr lang="ja-JP" altLang="en-US" sz="1200" b="0" i="0" dirty="0">
                  <a:solidFill>
                    <a:srgbClr val="58A854"/>
                  </a:solidFill>
                  <a:effectLst/>
                  <a:latin typeface="HG丸ｺﾞｼｯｸM-PRO" panose="020F0600000000000000" pitchFamily="50" charset="-128"/>
                  <a:ea typeface="HG丸ｺﾞｼｯｸM-PRO" panose="020F0600000000000000" pitchFamily="50" charset="-128"/>
                </a:rPr>
                <a:t>▶</a:t>
              </a:r>
              <a:r>
                <a:rPr lang="ja-JP" altLang="en-US" sz="1200" b="0"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sz="1200" b="1" i="0" dirty="0">
                  <a:solidFill>
                    <a:srgbClr val="333333"/>
                  </a:solidFill>
                  <a:effectLst/>
                  <a:latin typeface="HG丸ｺﾞｼｯｸM-PRO" panose="020F0600000000000000" pitchFamily="50" charset="-128"/>
                  <a:ea typeface="HG丸ｺﾞｼｯｸM-PRO" panose="020F0600000000000000" pitchFamily="50" charset="-128"/>
                </a:rPr>
                <a:t>平均残業時間数</a:t>
              </a:r>
              <a:endPar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endParaRPr>
            </a:p>
            <a:p>
              <a:pPr marL="180000">
                <a:spcAft>
                  <a:spcPts val="600"/>
                </a:spcAft>
              </a:pPr>
              <a:r>
                <a:rPr lang="ja-JP" altLang="en-US" sz="1200" b="0" i="0" dirty="0">
                  <a:solidFill>
                    <a:srgbClr val="58A854"/>
                  </a:solidFill>
                  <a:effectLst/>
                  <a:latin typeface="HG丸ｺﾞｼｯｸM-PRO" panose="020F0600000000000000" pitchFamily="50" charset="-128"/>
                  <a:ea typeface="HG丸ｺﾞｼｯｸM-PRO" panose="020F0600000000000000" pitchFamily="50" charset="-128"/>
                </a:rPr>
                <a:t>▶</a:t>
              </a:r>
              <a:r>
                <a:rPr lang="ja-JP" altLang="en-US" sz="1200" b="0"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sz="1200" b="1" i="0" dirty="0">
                  <a:solidFill>
                    <a:srgbClr val="333333"/>
                  </a:solidFill>
                  <a:effectLst/>
                  <a:latin typeface="HG丸ｺﾞｼｯｸM-PRO" panose="020F0600000000000000" pitchFamily="50" charset="-128"/>
                  <a:ea typeface="HG丸ｺﾞｼｯｸM-PRO" panose="020F0600000000000000" pitchFamily="50" charset="-128"/>
                </a:rPr>
                <a:t>単月の法定労働時間数</a:t>
              </a:r>
              <a:endPar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endParaRPr>
            </a:p>
            <a:p>
              <a:pPr marL="180000">
                <a:spcAft>
                  <a:spcPts val="600"/>
                </a:spcAft>
              </a:pPr>
              <a:r>
                <a:rPr lang="ja-JP" altLang="en-US" sz="1200" b="0" i="0" dirty="0">
                  <a:solidFill>
                    <a:srgbClr val="58A854"/>
                  </a:solidFill>
                  <a:effectLst/>
                  <a:latin typeface="HG丸ｺﾞｼｯｸM-PRO" panose="020F0600000000000000" pitchFamily="50" charset="-128"/>
                  <a:ea typeface="HG丸ｺﾞｼｯｸM-PRO" panose="020F0600000000000000" pitchFamily="50" charset="-128"/>
                </a:rPr>
                <a:t>▶</a:t>
              </a:r>
              <a:r>
                <a:rPr lang="ja-JP" altLang="en-US" sz="1200" b="0"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sz="1200" b="1" i="0" dirty="0">
                  <a:solidFill>
                    <a:srgbClr val="333333"/>
                  </a:solidFill>
                  <a:effectLst/>
                  <a:latin typeface="HG丸ｺﾞｼｯｸM-PRO" panose="020F0600000000000000" pitchFamily="50" charset="-128"/>
                  <a:ea typeface="HG丸ｺﾞｼｯｸM-PRO" panose="020F0600000000000000" pitchFamily="50" charset="-128"/>
                </a:rPr>
                <a:t>単月の残業可能時間数</a:t>
              </a:r>
              <a:endPar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endParaRPr>
            </a:p>
            <a:p>
              <a:pPr marL="180000">
                <a:spcAft>
                  <a:spcPts val="600"/>
                </a:spcAft>
              </a:pPr>
              <a:r>
                <a:rPr lang="ja-JP" altLang="en-US" sz="1200" b="0" i="0" dirty="0">
                  <a:solidFill>
                    <a:srgbClr val="58A854"/>
                  </a:solidFill>
                  <a:effectLst/>
                  <a:latin typeface="HG丸ｺﾞｼｯｸM-PRO" panose="020F0600000000000000" pitchFamily="50" charset="-128"/>
                  <a:ea typeface="HG丸ｺﾞｼｯｸM-PRO" panose="020F0600000000000000" pitchFamily="50" charset="-128"/>
                </a:rPr>
                <a:t>▶</a:t>
              </a:r>
              <a:r>
                <a:rPr lang="ja-JP" altLang="en-US" sz="1200" b="0" i="0" dirty="0">
                  <a:solidFill>
                    <a:srgbClr val="333333"/>
                  </a:solidFill>
                  <a:effectLst/>
                  <a:latin typeface="HG丸ｺﾞｼｯｸM-PRO" panose="020F0600000000000000" pitchFamily="50" charset="-128"/>
                  <a:ea typeface="HG丸ｺﾞｼｯｸM-PRO" panose="020F0600000000000000" pitchFamily="50" charset="-128"/>
                </a:rPr>
                <a:t>　</a:t>
              </a:r>
              <a:r>
                <a:rPr lang="ja-JP" altLang="en-US" sz="1200" b="1" i="0" dirty="0">
                  <a:solidFill>
                    <a:srgbClr val="333333"/>
                  </a:solidFill>
                  <a:effectLst/>
                  <a:latin typeface="HG丸ｺﾞｼｯｸM-PRO" panose="020F0600000000000000" pitchFamily="50" charset="-128"/>
                  <a:ea typeface="HG丸ｺﾞｼｯｸM-PRO" panose="020F0600000000000000" pitchFamily="50" charset="-128"/>
                </a:rPr>
                <a:t>年間の残業可能時間数</a:t>
              </a:r>
              <a:endPar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endParaRPr>
            </a:p>
            <a:p>
              <a:pPr marL="180000">
                <a:spcAft>
                  <a:spcPts val="600"/>
                </a:spcAft>
              </a:pPr>
              <a:r>
                <a:rPr lang="ja-JP" altLang="en-US" sz="1200" b="0" i="0" dirty="0">
                  <a:solidFill>
                    <a:srgbClr val="58A854"/>
                  </a:solidFill>
                  <a:effectLst/>
                  <a:latin typeface="HG丸ｺﾞｼｯｸM-PRO" panose="020F0600000000000000" pitchFamily="50" charset="-128"/>
                  <a:ea typeface="HG丸ｺﾞｼｯｸM-PRO" panose="020F0600000000000000" pitchFamily="50" charset="-128"/>
                </a:rPr>
                <a:t>▶</a:t>
              </a:r>
              <a:r>
                <a:rPr lang="ja-JP" altLang="en-US" sz="1200" b="0" i="0" dirty="0">
                  <a:solidFill>
                    <a:srgbClr val="333333"/>
                  </a:solidFill>
                  <a:effectLst/>
                  <a:latin typeface="HG丸ｺﾞｼｯｸM-PRO" panose="020F0600000000000000" pitchFamily="50" charset="-128"/>
                  <a:ea typeface="HG丸ｺﾞｼｯｸM-PRO" panose="020F0600000000000000" pitchFamily="50" charset="-128"/>
                </a:rPr>
                <a:t>　</a:t>
              </a:r>
              <a:r>
                <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rPr>
                <a:t>1</a:t>
              </a:r>
              <a:r>
                <a:rPr lang="ja-JP" altLang="en-US" sz="1200" b="1" i="0" dirty="0">
                  <a:solidFill>
                    <a:srgbClr val="333333"/>
                  </a:solidFill>
                  <a:effectLst/>
                  <a:latin typeface="HG丸ｺﾞｼｯｸM-PRO" panose="020F0600000000000000" pitchFamily="50" charset="-128"/>
                  <a:ea typeface="HG丸ｺﾞｼｯｸM-PRO" panose="020F0600000000000000" pitchFamily="50" charset="-128"/>
                </a:rPr>
                <a:t>年間における単月毎の残業時間の超過回数</a:t>
              </a:r>
              <a:endParaRPr lang="en-US" altLang="ja-JP" sz="1200" b="1" i="0" dirty="0">
                <a:solidFill>
                  <a:srgbClr val="333333"/>
                </a:solidFill>
                <a:effectLst/>
                <a:latin typeface="HG丸ｺﾞｼｯｸM-PRO" panose="020F0600000000000000" pitchFamily="50" charset="-128"/>
                <a:ea typeface="HG丸ｺﾞｼｯｸM-PRO" panose="020F0600000000000000" pitchFamily="50" charset="-128"/>
              </a:endParaRPr>
            </a:p>
          </p:txBody>
        </p:sp>
        <p:sp>
          <p:nvSpPr>
            <p:cNvPr id="11" name="四角形: 上の 2 つの角を丸める 10">
              <a:extLst>
                <a:ext uri="{FF2B5EF4-FFF2-40B4-BE49-F238E27FC236}">
                  <a16:creationId xmlns:a16="http://schemas.microsoft.com/office/drawing/2014/main" id="{7A17FF1F-7776-B979-8E6B-9D8923ACDF24}"/>
                </a:ext>
              </a:extLst>
            </p:cNvPr>
            <p:cNvSpPr/>
            <p:nvPr/>
          </p:nvSpPr>
          <p:spPr>
            <a:xfrm>
              <a:off x="459000" y="1532793"/>
              <a:ext cx="5940000" cy="472730"/>
            </a:xfrm>
            <a:prstGeom prst="round2SameRect">
              <a:avLst>
                <a:gd name="adj1" fmla="val 50000"/>
                <a:gd name="adj2" fmla="val 0"/>
              </a:avLst>
            </a:prstGeom>
            <a:solidFill>
              <a:srgbClr val="58A854"/>
            </a:solidFill>
            <a:ln>
              <a:solidFill>
                <a:srgbClr val="58A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spc="300" dirty="0">
                  <a:ln w="9525">
                    <a:solidFill>
                      <a:schemeClr val="bg1"/>
                    </a:solidFill>
                  </a:ln>
                  <a:latin typeface="HG丸ｺﾞｼｯｸM-PRO" panose="020F0600000000000000" pitchFamily="50" charset="-128"/>
                  <a:ea typeface="HG丸ｺﾞｼｯｸM-PRO" panose="020F0600000000000000" pitchFamily="50" charset="-128"/>
                </a:rPr>
                <a:t>対象のデータ一覧</a:t>
              </a:r>
            </a:p>
          </p:txBody>
        </p:sp>
      </p:grpSp>
      <p:grpSp>
        <p:nvGrpSpPr>
          <p:cNvPr id="12" name="グループ化 11">
            <a:extLst>
              <a:ext uri="{FF2B5EF4-FFF2-40B4-BE49-F238E27FC236}">
                <a16:creationId xmlns:a16="http://schemas.microsoft.com/office/drawing/2014/main" id="{4FB8E1A3-C7A8-59F0-3656-D5D26DC619BE}"/>
              </a:ext>
            </a:extLst>
          </p:cNvPr>
          <p:cNvGrpSpPr/>
          <p:nvPr/>
        </p:nvGrpSpPr>
        <p:grpSpPr>
          <a:xfrm>
            <a:off x="369000" y="4311615"/>
            <a:ext cx="6120000" cy="415960"/>
            <a:chOff x="-64164" y="4320905"/>
            <a:chExt cx="6480000" cy="543608"/>
          </a:xfrm>
        </p:grpSpPr>
        <p:sp>
          <p:nvSpPr>
            <p:cNvPr id="13" name="四角形: 角を丸くする 12">
              <a:extLst>
                <a:ext uri="{FF2B5EF4-FFF2-40B4-BE49-F238E27FC236}">
                  <a16:creationId xmlns:a16="http://schemas.microsoft.com/office/drawing/2014/main" id="{91FD4A38-8911-CAF4-5356-3276216CEB45}"/>
                </a:ext>
              </a:extLst>
            </p:cNvPr>
            <p:cNvSpPr/>
            <p:nvPr/>
          </p:nvSpPr>
          <p:spPr>
            <a:xfrm>
              <a:off x="-64164" y="4462287"/>
              <a:ext cx="6480000" cy="402226"/>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締め処理時点の値を参照し、上記項目の結果が算出されます。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68B5A8E8-19EA-F9BF-6DE5-F13592366C75}"/>
                </a:ext>
              </a:extLst>
            </p:cNvPr>
            <p:cNvGrpSpPr/>
            <p:nvPr/>
          </p:nvGrpSpPr>
          <p:grpSpPr>
            <a:xfrm>
              <a:off x="106920" y="4320905"/>
              <a:ext cx="699405" cy="203107"/>
              <a:chOff x="49770" y="4320905"/>
              <a:chExt cx="699405" cy="203107"/>
            </a:xfrm>
          </p:grpSpPr>
          <p:sp>
            <p:nvSpPr>
              <p:cNvPr id="15" name="正方形/長方形 14">
                <a:extLst>
                  <a:ext uri="{FF2B5EF4-FFF2-40B4-BE49-F238E27FC236}">
                    <a16:creationId xmlns:a16="http://schemas.microsoft.com/office/drawing/2014/main" id="{1F831176-AD7F-6ED3-8402-961FDD4B42A2}"/>
                  </a:ext>
                </a:extLst>
              </p:cNvPr>
              <p:cNvSpPr/>
              <p:nvPr/>
            </p:nvSpPr>
            <p:spPr>
              <a:xfrm>
                <a:off x="49770" y="4320905"/>
                <a:ext cx="699405" cy="20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9B800DBA-3321-90A1-F465-AACFEB455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6411" y="4320905"/>
                <a:ext cx="203108" cy="203107"/>
              </a:xfrm>
              <a:prstGeom prst="rect">
                <a:avLst/>
              </a:prstGeom>
            </p:spPr>
          </p:pic>
        </p:grpSp>
      </p:grpSp>
      <p:pic>
        <p:nvPicPr>
          <p:cNvPr id="8" name="図 7">
            <a:extLst>
              <a:ext uri="{FF2B5EF4-FFF2-40B4-BE49-F238E27FC236}">
                <a16:creationId xmlns:a16="http://schemas.microsoft.com/office/drawing/2014/main" id="{382FB6EB-39E5-F351-327A-5398296AA4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3583" y="5939947"/>
            <a:ext cx="5730834" cy="2740055"/>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1B6C88E2-8930-04B6-92CF-B7A6582F4ED1}"/>
              </a:ext>
            </a:extLst>
          </p:cNvPr>
          <p:cNvSpPr/>
          <p:nvPr/>
        </p:nvSpPr>
        <p:spPr>
          <a:xfrm>
            <a:off x="548434" y="7414634"/>
            <a:ext cx="7920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15EA1748-8AEB-E676-579F-1FD29BCFE41B}"/>
              </a:ext>
            </a:extLst>
          </p:cNvPr>
          <p:cNvSpPr/>
          <p:nvPr/>
        </p:nvSpPr>
        <p:spPr>
          <a:xfrm>
            <a:off x="1340434" y="6115544"/>
            <a:ext cx="685800" cy="17343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891AEB2E-00ED-F2A6-32EA-0A358FE3BBD5}"/>
              </a:ext>
            </a:extLst>
          </p:cNvPr>
          <p:cNvSpPr/>
          <p:nvPr/>
        </p:nvSpPr>
        <p:spPr>
          <a:xfrm>
            <a:off x="526209" y="7165975"/>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FF0000"/>
                </a:solidFill>
                <a:latin typeface="HG丸ｺﾞｼｯｸM-PRO" panose="020F0600000000000000" pitchFamily="50" charset="-128"/>
                <a:ea typeface="HG丸ｺﾞｼｯｸM-PRO" panose="020F0600000000000000" pitchFamily="50" charset="-128"/>
              </a:rPr>
              <a:t>1</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1" name="楕円 20">
            <a:extLst>
              <a:ext uri="{FF2B5EF4-FFF2-40B4-BE49-F238E27FC236}">
                <a16:creationId xmlns:a16="http://schemas.microsoft.com/office/drawing/2014/main" id="{65571D4A-32DB-1139-7A3E-D338BAAF3FCC}"/>
              </a:ext>
            </a:extLst>
          </p:cNvPr>
          <p:cNvSpPr/>
          <p:nvPr/>
        </p:nvSpPr>
        <p:spPr>
          <a:xfrm>
            <a:off x="1339868" y="5915859"/>
            <a:ext cx="180000" cy="1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rgbClr val="FF0000"/>
                </a:solidFill>
                <a:latin typeface="HG丸ｺﾞｼｯｸM-PRO" panose="020F0600000000000000" pitchFamily="50" charset="-128"/>
                <a:ea typeface="HG丸ｺﾞｼｯｸM-PRO" panose="020F0600000000000000" pitchFamily="50" charset="-128"/>
              </a:rPr>
              <a:t>2</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632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6587</TotalTime>
  <Words>8282</Words>
  <PresentationFormat>ユーザー設定</PresentationFormat>
  <Paragraphs>1412</Paragraphs>
  <Slides>113</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113</vt:i4>
      </vt:variant>
    </vt:vector>
  </HeadingPairs>
  <TitlesOfParts>
    <vt:vector size="124" baseType="lpstr">
      <vt:lpstr>Helvetica Neue</vt:lpstr>
      <vt:lpstr>HG丸ｺﾞｼｯｸM-PRO</vt:lpstr>
      <vt:lpstr>HG丸ｺﾞｼｯｸM-PRO</vt:lpstr>
      <vt:lpstr>Meiryo UI</vt:lpstr>
      <vt:lpstr>Microsoft YaHei UI</vt:lpstr>
      <vt:lpstr>游ゴシック</vt:lpstr>
      <vt:lpstr>Arial</vt:lpstr>
      <vt:lpstr>Calibri</vt:lpstr>
      <vt:lpstr>Lato</vt:lpstr>
      <vt:lpstr>Microsoft Sans Serif</vt:lpstr>
      <vt:lpstr>Office Theme</vt:lpstr>
      <vt:lpstr>PowerPoint プレゼンテーション</vt:lpstr>
      <vt:lpstr>本マニュアルをご利用のご担当者の方へ</vt:lpstr>
      <vt:lpstr>目次 ①</vt:lpstr>
      <vt:lpstr>目次 ②</vt:lpstr>
      <vt:lpstr>目次 ③</vt:lpstr>
      <vt:lpstr>PowerPoint プレゼンテーション</vt:lpstr>
      <vt:lpstr>ジンジャーの推奨環境</vt:lpstr>
      <vt:lpstr>1 ログインをおこなう ①</vt:lpstr>
      <vt:lpstr>1 ログインをおこなう ②</vt:lpstr>
      <vt:lpstr>2 管理者TOP画面を確認する</vt:lpstr>
      <vt:lpstr>3 メニューバーの内容確認する</vt:lpstr>
      <vt:lpstr>PowerPoint プレゼンテーション</vt:lpstr>
      <vt:lpstr>スケジュールメニュー｜概要 ①</vt:lpstr>
      <vt:lpstr>スケジュールメニュー｜概要 ②</vt:lpstr>
      <vt:lpstr>日次スケジュール｜概要</vt:lpstr>
      <vt:lpstr>1 日次スケジュールを登録する ①</vt:lpstr>
      <vt:lpstr>1 日次スケジュールを登録する ②</vt:lpstr>
      <vt:lpstr>1 日次スケジュールを登録する ③</vt:lpstr>
      <vt:lpstr>月次スケジュール｜概要 ①</vt:lpstr>
      <vt:lpstr>月次スケジュール｜概要 ②</vt:lpstr>
      <vt:lpstr>1 月次スケジュールを登録する ①</vt:lpstr>
      <vt:lpstr>1 月次スケジュールを登録する ②</vt:lpstr>
      <vt:lpstr>1 月次スケジュールを登録する ③</vt:lpstr>
      <vt:lpstr>2 月次スケジュールを登録する｜CSVでの登録方法 ①</vt:lpstr>
      <vt:lpstr>2 月次スケジュールを登録する｜CSVでの登録方法 ②</vt:lpstr>
      <vt:lpstr>2 月次スケジュールを登録する｜CSVでの登録方法 ③</vt:lpstr>
      <vt:lpstr>スケジュール承認｜概要</vt:lpstr>
      <vt:lpstr>1 スケジュールを承認して登録する ①</vt:lpstr>
      <vt:lpstr>1 スケジュールを承認して登録する ②</vt:lpstr>
      <vt:lpstr>1 スケジュールを承認して登録する ③</vt:lpstr>
      <vt:lpstr>1 勤務情報画面を確認する｜個別登録をおこなう ①</vt:lpstr>
      <vt:lpstr>1 勤務情報画面を確認する｜個別登録をおこなう ②</vt:lpstr>
      <vt:lpstr>1 勤務情報画面を確認する｜個別登録をおこなう ③</vt:lpstr>
      <vt:lpstr>2 勤務情報画面を確認する｜一括編集をおこなう ①</vt:lpstr>
      <vt:lpstr>2 勤務情報画面を確認する｜一括編集をおこなう ②</vt:lpstr>
      <vt:lpstr>2 勤務情報画面を確認する｜一括編集をおこなう ③</vt:lpstr>
      <vt:lpstr>3 勤務情報画面を確認する｜休暇処理をおこなう ①</vt:lpstr>
      <vt:lpstr>3 勤務情報画面を確認する｜休暇処理をおこなう ②</vt:lpstr>
      <vt:lpstr>3 勤務情報画面を確認する｜休暇処理をおこなう ③</vt:lpstr>
      <vt:lpstr>PowerPoint プレゼンテーション</vt:lpstr>
      <vt:lpstr>各種申請｜概要 ①</vt:lpstr>
      <vt:lpstr>各種申請｜概要 ②</vt:lpstr>
      <vt:lpstr>1 打刻修正申請を承認する ①</vt:lpstr>
      <vt:lpstr>1 打刻修正申請を承認する ②</vt:lpstr>
      <vt:lpstr>2 残業申請を承認する ①</vt:lpstr>
      <vt:lpstr>2 残業申請を承認する ②</vt:lpstr>
      <vt:lpstr>3 休日休暇申請を承認する ①</vt:lpstr>
      <vt:lpstr>3 休日休暇申請を承認する ②</vt:lpstr>
      <vt:lpstr>4 休日出勤(振)申請を承認する ①</vt:lpstr>
      <vt:lpstr>4 休日出勤(振)申請を承認する ②</vt:lpstr>
      <vt:lpstr>4 休日出勤(振)申請を承認する ③</vt:lpstr>
      <vt:lpstr>5 休日出勤(代)申請を承認する ①</vt:lpstr>
      <vt:lpstr>5 休日出勤(代)申請を承認する ②</vt:lpstr>
      <vt:lpstr>6 残業管理を承認する ①</vt:lpstr>
      <vt:lpstr>6 残業管理を承認する ②</vt:lpstr>
      <vt:lpstr>7 打刻管理を承認する ①</vt:lpstr>
      <vt:lpstr>7 打刻管理を承認する ②</vt:lpstr>
      <vt:lpstr>PowerPoint プレゼンテーション</vt:lpstr>
      <vt:lpstr>1 打刻修正申請を否認する ①</vt:lpstr>
      <vt:lpstr>1 打刻修正申請を否認する ②</vt:lpstr>
      <vt:lpstr>2 残業申請を否認する ①</vt:lpstr>
      <vt:lpstr>2 残業申請を否認する ②</vt:lpstr>
      <vt:lpstr>3 休日休暇申請を否認する ①</vt:lpstr>
      <vt:lpstr>3 休日休暇申請を否認する ②</vt:lpstr>
      <vt:lpstr>4 休日出勤(振)申請を否認する ①</vt:lpstr>
      <vt:lpstr>4 休日出勤(振)申請を否認する ②</vt:lpstr>
      <vt:lpstr>5 休日出勤(代)申請を否認する ①</vt:lpstr>
      <vt:lpstr>5 休日出勤(代)申請を否認する ②</vt:lpstr>
      <vt:lpstr>6 残業管理を否認する ①</vt:lpstr>
      <vt:lpstr>6 残業管理を否認する ②</vt:lpstr>
      <vt:lpstr>7 打刻管理を否認する ①</vt:lpstr>
      <vt:lpstr>7 打刻管理を否認する ②</vt:lpstr>
      <vt:lpstr>PowerPoint プレゼンテーション</vt:lpstr>
      <vt:lpstr>勤務実績｜概要</vt:lpstr>
      <vt:lpstr>1 日次勤務実績を確認する ①</vt:lpstr>
      <vt:lpstr>1 日次勤務実績を確認する ②</vt:lpstr>
      <vt:lpstr>2 月次勤務実績を確認する ①</vt:lpstr>
      <vt:lpstr>2 月次勤務実績を確認する ③</vt:lpstr>
      <vt:lpstr>3 締め処理をおこなう ①</vt:lpstr>
      <vt:lpstr>3 締め処理をおこなう ②</vt:lpstr>
      <vt:lpstr>3 締め処理をおこなう ③</vt:lpstr>
      <vt:lpstr>3 締め処理をおこなう ④</vt:lpstr>
      <vt:lpstr>3 締め処理をおこなう ⑤</vt:lpstr>
      <vt:lpstr>PowerPoint プレゼンテーション</vt:lpstr>
      <vt:lpstr>データ出力｜概要</vt:lpstr>
      <vt:lpstr>1 勤務データを出力する ①</vt:lpstr>
      <vt:lpstr>1 勤務データを出力する ②</vt:lpstr>
      <vt:lpstr>1 勤務データを出力する ③</vt:lpstr>
      <vt:lpstr>2 出勤簿データを出力する ①</vt:lpstr>
      <vt:lpstr>2 出勤簿データを出力する ②</vt:lpstr>
      <vt:lpstr>3 申請データを出力する ①</vt:lpstr>
      <vt:lpstr>3 申請データを出力する ②</vt:lpstr>
      <vt:lpstr>3 申請データを出力する ③</vt:lpstr>
      <vt:lpstr>4 汎用データを出力する ①</vt:lpstr>
      <vt:lpstr>4 汎用データを出力する ②</vt:lpstr>
      <vt:lpstr>5 履歴データを出力する ①</vt:lpstr>
      <vt:lpstr>5 履歴データを出力する ②</vt:lpstr>
      <vt:lpstr>PowerPoint プレゼンテーション</vt:lpstr>
      <vt:lpstr>1 残業状況を確認する ①</vt:lpstr>
      <vt:lpstr>1 残業状況を確認する ②</vt:lpstr>
      <vt:lpstr>2 予実管理をおこなう｜グループごとに1日単位で ①</vt:lpstr>
      <vt:lpstr>2 予実管理をおこなう｜グループごとに1日単位で ②</vt:lpstr>
      <vt:lpstr>3 アラート通知を確認する｜未確認のアラート ①</vt:lpstr>
      <vt:lpstr>3 アラート通知を確認する｜未確認のアラート ②</vt:lpstr>
      <vt:lpstr>PowerPoint プレゼンテーション</vt:lpstr>
      <vt:lpstr>1 アプリのダウンロードをおこなう</vt:lpstr>
      <vt:lpstr>2 ログインおこなう </vt:lpstr>
      <vt:lpstr>3 申請を承認する</vt:lpstr>
      <vt:lpstr>4 実績を確認する</vt:lpstr>
      <vt:lpstr>PowerPoint プレゼンテーション</vt:lpstr>
      <vt:lpstr>1 よくある質問 ①</vt:lpstr>
      <vt:lpstr>1 よくある質問 ②</vt:lpstr>
      <vt:lpstr>2 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2022-11-01T01:39:29Z</dcterms:created>
  <dcterms:modified xsi:type="dcterms:W3CDTF">2025-10-22T07:51:58Z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2022-11-01T00:00:00Z</vt:filetime>
  </property>
  <property fmtid="{D5CDD505-2E9C-101B-9397-08002B2CF9AE}" pid="3" name="Creator">
    <vt:lpwstr>Microsoft® PowerPoint® 2016</vt:lpwstr>
  </property>
  <property fmtid="{D5CDD505-2E9C-101B-9397-08002B2CF9AE}" pid="4" name="LastSaved">
    <vt:filetime>2022-11-01T00:00:00Z</vt:filetime>
  </property>
</Properties>
</file>